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0" r:id="rId3"/>
    <p:sldId id="298" r:id="rId4"/>
    <p:sldId id="261" r:id="rId5"/>
    <p:sldId id="262" r:id="rId6"/>
    <p:sldId id="263" r:id="rId7"/>
    <p:sldId id="266" r:id="rId8"/>
    <p:sldId id="264" r:id="rId9"/>
    <p:sldId id="274" r:id="rId10"/>
    <p:sldId id="267" r:id="rId11"/>
    <p:sldId id="265" r:id="rId12"/>
    <p:sldId id="297" r:id="rId13"/>
    <p:sldId id="282" r:id="rId14"/>
    <p:sldId id="269" r:id="rId15"/>
    <p:sldId id="257" r:id="rId16"/>
    <p:sldId id="283" r:id="rId17"/>
    <p:sldId id="258" r:id="rId18"/>
    <p:sldId id="270" r:id="rId19"/>
    <p:sldId id="259" r:id="rId20"/>
    <p:sldId id="268" r:id="rId21"/>
    <p:sldId id="284" r:id="rId22"/>
    <p:sldId id="271" r:id="rId23"/>
    <p:sldId id="285" r:id="rId24"/>
    <p:sldId id="286" r:id="rId25"/>
    <p:sldId id="289" r:id="rId26"/>
    <p:sldId id="290" r:id="rId27"/>
    <p:sldId id="291" r:id="rId28"/>
    <p:sldId id="292" r:id="rId29"/>
    <p:sldId id="293" r:id="rId30"/>
    <p:sldId id="294" r:id="rId31"/>
    <p:sldId id="295" r:id="rId32"/>
    <p:sldId id="296" r:id="rId33"/>
    <p:sldId id="272" r:id="rId34"/>
    <p:sldId id="278" r:id="rId35"/>
    <p:sldId id="279" r:id="rId36"/>
    <p:sldId id="280" r:id="rId37"/>
    <p:sldId id="275" r:id="rId38"/>
    <p:sldId id="281" r:id="rId39"/>
    <p:sldId id="273" r:id="rId40"/>
    <p:sldId id="276" r:id="rId41"/>
    <p:sldId id="2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32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94606"/>
  </p:normalViewPr>
  <p:slideViewPr>
    <p:cSldViewPr snapToGrid="0">
      <p:cViewPr varScale="1">
        <p:scale>
          <a:sx n="119" d="100"/>
          <a:sy n="119"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8113D-51F1-474F-96FC-F40B6E335498}"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EB86-9ACF-8B44-8AEC-6874CAD786B2}" type="slidenum">
              <a:rPr lang="en-US" smtClean="0"/>
              <a:t>‹#›</a:t>
            </a:fld>
            <a:endParaRPr lang="en-US"/>
          </a:p>
        </p:txBody>
      </p:sp>
    </p:spTree>
    <p:extLst>
      <p:ext uri="{BB962C8B-B14F-4D97-AF65-F5344CB8AC3E}">
        <p14:creationId xmlns:p14="http://schemas.microsoft.com/office/powerpoint/2010/main" val="644697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level programming languages haven’t replaced</a:t>
            </a:r>
          </a:p>
          <a:p>
            <a:r>
              <a:rPr lang="en-US" dirty="0"/>
              <a:t>NoSQL databases haven’t replaced </a:t>
            </a:r>
            <a:r>
              <a:rPr lang="en-US" dirty="0" err="1"/>
              <a:t>sql</a:t>
            </a:r>
            <a:r>
              <a:rPr lang="en-US" dirty="0"/>
              <a:t> databases</a:t>
            </a:r>
          </a:p>
          <a:p>
            <a:r>
              <a:rPr lang="en-US" dirty="0"/>
              <a:t>Web applications haven’t replaced desktop applications</a:t>
            </a:r>
          </a:p>
          <a:p>
            <a:r>
              <a:rPr lang="en-US" dirty="0"/>
              <a:t>Cloud computing hasn’t replaced physical servers</a:t>
            </a:r>
          </a:p>
        </p:txBody>
      </p:sp>
      <p:sp>
        <p:nvSpPr>
          <p:cNvPr id="4" name="Slide Number Placeholder 3"/>
          <p:cNvSpPr>
            <a:spLocks noGrp="1"/>
          </p:cNvSpPr>
          <p:nvPr>
            <p:ph type="sldNum" sz="quarter" idx="5"/>
          </p:nvPr>
        </p:nvSpPr>
        <p:spPr/>
        <p:txBody>
          <a:bodyPr/>
          <a:lstStyle/>
          <a:p>
            <a:fld id="{A31BEB86-9ACF-8B44-8AEC-6874CAD786B2}" type="slidenum">
              <a:rPr lang="en-US" smtClean="0"/>
              <a:t>13</a:t>
            </a:fld>
            <a:endParaRPr lang="en-US"/>
          </a:p>
        </p:txBody>
      </p:sp>
    </p:spTree>
    <p:extLst>
      <p:ext uri="{BB962C8B-B14F-4D97-AF65-F5344CB8AC3E}">
        <p14:creationId xmlns:p14="http://schemas.microsoft.com/office/powerpoint/2010/main" val="53229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missed classes? </a:t>
            </a:r>
          </a:p>
        </p:txBody>
      </p:sp>
      <p:sp>
        <p:nvSpPr>
          <p:cNvPr id="4" name="Slide Number Placeholder 3"/>
          <p:cNvSpPr>
            <a:spLocks noGrp="1"/>
          </p:cNvSpPr>
          <p:nvPr>
            <p:ph type="sldNum" sz="quarter" idx="5"/>
          </p:nvPr>
        </p:nvSpPr>
        <p:spPr/>
        <p:txBody>
          <a:bodyPr/>
          <a:lstStyle/>
          <a:p>
            <a:fld id="{A31BEB86-9ACF-8B44-8AEC-6874CAD786B2}" type="slidenum">
              <a:rPr lang="en-US" smtClean="0"/>
              <a:t>17</a:t>
            </a:fld>
            <a:endParaRPr lang="en-US"/>
          </a:p>
        </p:txBody>
      </p:sp>
    </p:spTree>
    <p:extLst>
      <p:ext uri="{BB962C8B-B14F-4D97-AF65-F5344CB8AC3E}">
        <p14:creationId xmlns:p14="http://schemas.microsoft.com/office/powerpoint/2010/main" val="59021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A220-AD2B-5CEB-B9C9-13A69DE459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CDAC2-69A9-4044-DA1A-F7CCE4086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110943-639D-144B-820B-DA1AB8445DE9}"/>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54787019-B229-322F-C12A-092CC028F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2049E-5137-4D79-FA2C-82D6BE4D9F1C}"/>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42700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0C1E-ADEF-AB00-5DF2-955AF4347D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ADC43-73EB-F01B-329B-75B4F11A1B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6C7CB-F595-CAF5-1160-BB6CD99079D5}"/>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FCC41C53-E9A4-1370-ADBF-F8F654E11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5BF94-4B52-7F43-A677-B01DAA10862D}"/>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138888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DB7E2-79C0-8CF4-697B-A23C3BE7F0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02C5A3-D53E-E88B-B1D4-D6FB5FC592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E5BC1-4A9D-0B83-D7B3-61CE6C382E3D}"/>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0BC999F8-F603-2EAF-D7A8-78F175244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A1A9-703D-20BF-0B32-1D4E6BDE2064}"/>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49220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864E-70CA-E26D-6505-31DF60753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1FD12-2A44-A59C-7C48-4E748921F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F82ED-80FA-44A7-9498-56ABF199E66E}"/>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D6FC1118-F816-CBF6-9F36-F08714EB8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5D27E-54C7-E3BD-3426-D751CF23BB44}"/>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74209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B43D-798D-0650-0131-94B42C10E0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1A16C-6DA2-5A1C-FA02-90BE531C29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3AFDE2-E65F-9EAC-50E9-0C29C0F45B96}"/>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79D66DF2-C736-72D8-0311-8DC2EBCF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B9D65-A5C3-E3E1-8813-BBA2D70A87E8}"/>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280335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6D8B-E390-F600-ACD6-B7323772E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394D6-339F-3C31-F78E-9D73387A2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F2AC5C-C367-519E-5AC9-0A4B60404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AA1F28-1E59-DE70-F455-7753744B5A8C}"/>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6" name="Footer Placeholder 5">
            <a:extLst>
              <a:ext uri="{FF2B5EF4-FFF2-40B4-BE49-F238E27FC236}">
                <a16:creationId xmlns:a16="http://schemas.microsoft.com/office/drawing/2014/main" id="{F7412ED0-CF56-7C16-2430-F9376E31F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C5367-989A-4953-5913-679C3A2F5855}"/>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410584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BC08-63C4-63FE-021D-3C80BE6F82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CA0978-6999-B028-D559-E52A6B6D3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3DBA3A-B04F-2142-0267-6D5363155F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57D9A2-9448-3BE8-7EED-A7774CA24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77E46C-ECEA-3D2D-C83F-077D60A6E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35BA4F-1002-F93B-E1F3-06D2ED1E06C9}"/>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8" name="Footer Placeholder 7">
            <a:extLst>
              <a:ext uri="{FF2B5EF4-FFF2-40B4-BE49-F238E27FC236}">
                <a16:creationId xmlns:a16="http://schemas.microsoft.com/office/drawing/2014/main" id="{BE896D9A-50F4-CC77-1ADC-545C6CAE5C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BFE499-BEBE-D7F8-951D-2C77C2D45180}"/>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256272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3D9F-BC38-3F9B-2195-275C517534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C1B1B-FDAE-FC3B-637C-97506ED2F24A}"/>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4" name="Footer Placeholder 3">
            <a:extLst>
              <a:ext uri="{FF2B5EF4-FFF2-40B4-BE49-F238E27FC236}">
                <a16:creationId xmlns:a16="http://schemas.microsoft.com/office/drawing/2014/main" id="{8EC2BB55-BB31-B4B0-FF83-89BD914FA5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2F075D-6D90-1320-AD91-F3887598B6D8}"/>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2016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817B5-2387-83C7-2F5F-085546B78154}"/>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3" name="Footer Placeholder 2">
            <a:extLst>
              <a:ext uri="{FF2B5EF4-FFF2-40B4-BE49-F238E27FC236}">
                <a16:creationId xmlns:a16="http://schemas.microsoft.com/office/drawing/2014/main" id="{715E92C6-511E-1D94-B38E-5821814B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E3F21B-702C-E47D-78C6-555D7E3251DF}"/>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15358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0A90-21BA-3B8D-32C7-4144D6455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B35A92-2415-C31B-60B2-D58E2504DB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227CF-CE80-EDDD-EA4E-AA7B79F5E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62C48-0B9C-AD39-90D0-E6ACD75F553D}"/>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6" name="Footer Placeholder 5">
            <a:extLst>
              <a:ext uri="{FF2B5EF4-FFF2-40B4-BE49-F238E27FC236}">
                <a16:creationId xmlns:a16="http://schemas.microsoft.com/office/drawing/2014/main" id="{A252CD23-6099-3CF1-ABE2-BE049588D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973D9-E652-F895-48FA-22C7257489B2}"/>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1349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FD90-1EDA-07C8-0B76-E26E95AB4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76FE89-2CA7-9F9D-65BE-64A1709D2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558B9D-50BE-F837-6360-2FEA39819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BB84C-7085-2E72-EA9F-F543DF6C046F}"/>
              </a:ext>
            </a:extLst>
          </p:cNvPr>
          <p:cNvSpPr>
            <a:spLocks noGrp="1"/>
          </p:cNvSpPr>
          <p:nvPr>
            <p:ph type="dt" sz="half" idx="10"/>
          </p:nvPr>
        </p:nvSpPr>
        <p:spPr/>
        <p:txBody>
          <a:bodyPr/>
          <a:lstStyle/>
          <a:p>
            <a:fld id="{953AF944-7BAD-7944-B3FE-8AE04FAB97A9}" type="datetimeFigureOut">
              <a:rPr lang="en-US" smtClean="0"/>
              <a:t>1/22/24</a:t>
            </a:fld>
            <a:endParaRPr lang="en-US"/>
          </a:p>
        </p:txBody>
      </p:sp>
      <p:sp>
        <p:nvSpPr>
          <p:cNvPr id="6" name="Footer Placeholder 5">
            <a:extLst>
              <a:ext uri="{FF2B5EF4-FFF2-40B4-BE49-F238E27FC236}">
                <a16:creationId xmlns:a16="http://schemas.microsoft.com/office/drawing/2014/main" id="{012AF66D-B261-2725-A71E-025E9F48B6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F09C7-1775-B222-6483-6BC5A2FBCD78}"/>
              </a:ext>
            </a:extLst>
          </p:cNvPr>
          <p:cNvSpPr>
            <a:spLocks noGrp="1"/>
          </p:cNvSpPr>
          <p:nvPr>
            <p:ph type="sldNum" sz="quarter" idx="12"/>
          </p:nvPr>
        </p:nvSpPr>
        <p:spPr/>
        <p:txBody>
          <a:bodyPr/>
          <a:lstStyle/>
          <a:p>
            <a:fld id="{700BF5B4-37CC-BE45-90E6-1F954278B9F3}" type="slidenum">
              <a:rPr lang="en-US" smtClean="0"/>
              <a:t>‹#›</a:t>
            </a:fld>
            <a:endParaRPr lang="en-US"/>
          </a:p>
        </p:txBody>
      </p:sp>
    </p:spTree>
    <p:extLst>
      <p:ext uri="{BB962C8B-B14F-4D97-AF65-F5344CB8AC3E}">
        <p14:creationId xmlns:p14="http://schemas.microsoft.com/office/powerpoint/2010/main" val="370755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F9782E-9C00-B750-2679-DEF137CFF7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F377D-476E-AD9E-B9D5-C6A280E8D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C5DEE-29A6-9F7A-9FE2-A43EBEAFD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AF944-7BAD-7944-B3FE-8AE04FAB97A9}" type="datetimeFigureOut">
              <a:rPr lang="en-US" smtClean="0"/>
              <a:t>1/22/24</a:t>
            </a:fld>
            <a:endParaRPr lang="en-US"/>
          </a:p>
        </p:txBody>
      </p:sp>
      <p:sp>
        <p:nvSpPr>
          <p:cNvPr id="5" name="Footer Placeholder 4">
            <a:extLst>
              <a:ext uri="{FF2B5EF4-FFF2-40B4-BE49-F238E27FC236}">
                <a16:creationId xmlns:a16="http://schemas.microsoft.com/office/drawing/2014/main" id="{E20771E5-7392-A3EA-9834-4A182458EA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F7A07E-DE23-9B68-3FF4-4A9DCA35A6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BF5B4-37CC-BE45-90E6-1F954278B9F3}" type="slidenum">
              <a:rPr lang="en-US" smtClean="0"/>
              <a:t>‹#›</a:t>
            </a:fld>
            <a:endParaRPr lang="en-US"/>
          </a:p>
        </p:txBody>
      </p:sp>
    </p:spTree>
    <p:extLst>
      <p:ext uri="{BB962C8B-B14F-4D97-AF65-F5344CB8AC3E}">
        <p14:creationId xmlns:p14="http://schemas.microsoft.com/office/powerpoint/2010/main" val="2992861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D7E635E-7EB1-0773-6821-10CD3320F43E}"/>
              </a:ext>
            </a:extLst>
          </p:cNvPr>
          <p:cNvSpPr>
            <a:spLocks noGrp="1"/>
          </p:cNvSpPr>
          <p:nvPr>
            <p:ph type="subTitle" idx="1"/>
          </p:nvPr>
        </p:nvSpPr>
        <p:spPr>
          <a:xfrm>
            <a:off x="4316816" y="5816600"/>
            <a:ext cx="3558363" cy="1655762"/>
          </a:xfrm>
        </p:spPr>
        <p:txBody>
          <a:bodyPr>
            <a:normAutofit/>
          </a:bodyPr>
          <a:lstStyle/>
          <a:p>
            <a:r>
              <a:rPr lang="en-US" sz="1800" dirty="0" err="1">
                <a:solidFill>
                  <a:schemeClr val="tx2"/>
                </a:solidFill>
                <a:latin typeface="Avenir Next Medium" panose="020B0503020202020204" pitchFamily="34" charset="0"/>
              </a:rPr>
              <a:t>Tanay</a:t>
            </a:r>
            <a:r>
              <a:rPr lang="en-US" sz="1800" dirty="0">
                <a:solidFill>
                  <a:schemeClr val="tx2"/>
                </a:solidFill>
                <a:latin typeface="Avenir Next Medium" panose="020B0503020202020204" pitchFamily="34" charset="0"/>
              </a:rPr>
              <a:t> </a:t>
            </a:r>
            <a:r>
              <a:rPr lang="en-US" sz="1800" dirty="0" err="1">
                <a:solidFill>
                  <a:schemeClr val="tx2"/>
                </a:solidFill>
                <a:latin typeface="Avenir Next Medium" panose="020B0503020202020204" pitchFamily="34" charset="0"/>
              </a:rPr>
              <a:t>Chandak</a:t>
            </a:r>
            <a:endParaRPr lang="en-US" sz="1800" dirty="0">
              <a:solidFill>
                <a:schemeClr val="tx2"/>
              </a:solidFill>
              <a:latin typeface="Avenir Next Medium" panose="020B0503020202020204" pitchFamily="34" charset="0"/>
            </a:endParaRPr>
          </a:p>
          <a:p>
            <a:r>
              <a:rPr lang="en-US" sz="1800" dirty="0" err="1">
                <a:solidFill>
                  <a:schemeClr val="tx2"/>
                </a:solidFill>
                <a:latin typeface="Avenir Next Medium" panose="020B0503020202020204" pitchFamily="34" charset="0"/>
              </a:rPr>
              <a:t>tanayc@seas</a:t>
            </a:r>
            <a:endParaRPr lang="en-US" sz="1800" dirty="0">
              <a:solidFill>
                <a:schemeClr val="tx2"/>
              </a:solidFill>
              <a:latin typeface="Avenir Next Medium" panose="020B0503020202020204" pitchFamily="34" charset="0"/>
            </a:endParaRPr>
          </a:p>
        </p:txBody>
      </p:sp>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523998" y="1041400"/>
            <a:ext cx="9144000" cy="2387600"/>
          </a:xfrm>
        </p:spPr>
        <p:txBody>
          <a:bodyPr/>
          <a:lstStyle/>
          <a:p>
            <a:r>
              <a:rPr lang="en-US" b="1" dirty="0">
                <a:latin typeface="Futura" panose="020B0602020204020303" pitchFamily="34" charset="-79"/>
                <a:cs typeface="Futura" panose="020B0602020204020303" pitchFamily="34" charset="-79"/>
              </a:rPr>
              <a:t>CIS 1902: Python</a:t>
            </a:r>
          </a:p>
        </p:txBody>
      </p:sp>
      <p:sp>
        <p:nvSpPr>
          <p:cNvPr id="9" name="Subtitle 4">
            <a:extLst>
              <a:ext uri="{FF2B5EF4-FFF2-40B4-BE49-F238E27FC236}">
                <a16:creationId xmlns:a16="http://schemas.microsoft.com/office/drawing/2014/main" id="{0848069A-6D2A-90A1-BC73-C80E54493475}"/>
              </a:ext>
            </a:extLst>
          </p:cNvPr>
          <p:cNvSpPr txBox="1">
            <a:spLocks/>
          </p:cNvSpPr>
          <p:nvPr/>
        </p:nvSpPr>
        <p:spPr>
          <a:xfrm>
            <a:off x="4104165" y="3519967"/>
            <a:ext cx="355836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chemeClr val="tx2"/>
                </a:solidFill>
                <a:latin typeface="Avenir Next Medium" panose="020B0503020202020204" pitchFamily="34" charset="0"/>
              </a:rPr>
              <a:t>0.5 CU CIS minicourse</a:t>
            </a:r>
          </a:p>
        </p:txBody>
      </p:sp>
    </p:spTree>
    <p:extLst>
      <p:ext uri="{BB962C8B-B14F-4D97-AF65-F5344CB8AC3E}">
        <p14:creationId xmlns:p14="http://schemas.microsoft.com/office/powerpoint/2010/main" val="325065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10 Python Development Company to Hire | by Mahipalsinh Rana | Nerd For  Tech | Medium">
            <a:extLst>
              <a:ext uri="{FF2B5EF4-FFF2-40B4-BE49-F238E27FC236}">
                <a16:creationId xmlns:a16="http://schemas.microsoft.com/office/drawing/2014/main" id="{4502EDC4-4273-3BA0-400C-A2239049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55" y="723899"/>
            <a:ext cx="10556490" cy="541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27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649355" y="1294581"/>
            <a:ext cx="9594576" cy="858079"/>
          </a:xfrm>
        </p:spPr>
        <p:txBody>
          <a:bodyPr>
            <a:normAutofit/>
          </a:bodyPr>
          <a:lstStyle/>
          <a:p>
            <a:r>
              <a:rPr lang="en-US" sz="4000" b="1" dirty="0">
                <a:latin typeface="Futura" panose="020B0602020204020303" pitchFamily="34" charset="-79"/>
                <a:cs typeface="Futura" panose="020B0602020204020303" pitchFamily="34" charset="-79"/>
              </a:rPr>
              <a:t>Why Take </a:t>
            </a:r>
            <a:r>
              <a:rPr lang="en-US" sz="4000" b="1" i="1" dirty="0">
                <a:latin typeface="Futura" panose="020B0602020204020303" pitchFamily="34" charset="-79"/>
                <a:cs typeface="Futura" panose="020B0602020204020303" pitchFamily="34" charset="-79"/>
              </a:rPr>
              <a:t>This</a:t>
            </a:r>
            <a:r>
              <a:rPr lang="en-US" sz="4000" b="1" dirty="0">
                <a:latin typeface="Futura" panose="020B0602020204020303" pitchFamily="34" charset="-79"/>
                <a:cs typeface="Futura" panose="020B0602020204020303" pitchFamily="34" charset="-79"/>
              </a:rPr>
              <a:t> Class?</a:t>
            </a:r>
          </a:p>
        </p:txBody>
      </p:sp>
      <p:sp>
        <p:nvSpPr>
          <p:cNvPr id="3" name="TextBox 2">
            <a:extLst>
              <a:ext uri="{FF2B5EF4-FFF2-40B4-BE49-F238E27FC236}">
                <a16:creationId xmlns:a16="http://schemas.microsoft.com/office/drawing/2014/main" id="{8E9C5092-9184-18E7-359B-09E0E5555A5E}"/>
              </a:ext>
            </a:extLst>
          </p:cNvPr>
          <p:cNvSpPr txBox="1"/>
          <p:nvPr/>
        </p:nvSpPr>
        <p:spPr>
          <a:xfrm>
            <a:off x="2563834" y="2362855"/>
            <a:ext cx="7680097" cy="1900520"/>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Get feedback from TAs and I</a:t>
            </a:r>
          </a:p>
          <a:p>
            <a:pPr marL="457200" indent="-457200">
              <a:lnSpc>
                <a:spcPct val="150000"/>
              </a:lnSpc>
              <a:buAutoNum type="arabicPeriod"/>
            </a:pPr>
            <a:r>
              <a:rPr lang="en-US" sz="2000" dirty="0">
                <a:solidFill>
                  <a:schemeClr val="tx2"/>
                </a:solidFill>
                <a:latin typeface="Avenir Next" panose="020B0503020202020204" pitchFamily="34" charset="0"/>
              </a:rPr>
              <a:t>Learn the most relevant and important topics of python</a:t>
            </a:r>
          </a:p>
          <a:p>
            <a:pPr marL="457200" indent="-457200">
              <a:lnSpc>
                <a:spcPct val="150000"/>
              </a:lnSpc>
              <a:buAutoNum type="arabicPeriod"/>
            </a:pPr>
            <a:r>
              <a:rPr lang="en-US" sz="2000" dirty="0">
                <a:solidFill>
                  <a:schemeClr val="tx2"/>
                </a:solidFill>
                <a:latin typeface="Avenir Next" panose="020B0503020202020204" pitchFamily="34" charset="0"/>
              </a:rPr>
              <a:t>Fun assignments that require you to practice the language</a:t>
            </a:r>
          </a:p>
          <a:p>
            <a:pPr marL="457200" indent="-457200">
              <a:lnSpc>
                <a:spcPct val="150000"/>
              </a:lnSpc>
              <a:buAutoNum type="arabicPeriod"/>
            </a:pPr>
            <a:r>
              <a:rPr lang="en-US" sz="2000" dirty="0">
                <a:solidFill>
                  <a:schemeClr val="tx2"/>
                </a:solidFill>
                <a:latin typeface="Avenir Next" panose="020B0503020202020204" pitchFamily="34" charset="0"/>
              </a:rPr>
              <a:t>Things you can’t learn in other Penn classes that use Python</a:t>
            </a:r>
          </a:p>
        </p:txBody>
      </p:sp>
    </p:spTree>
    <p:extLst>
      <p:ext uri="{BB962C8B-B14F-4D97-AF65-F5344CB8AC3E}">
        <p14:creationId xmlns:p14="http://schemas.microsoft.com/office/powerpoint/2010/main" val="3102770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372704"/>
            <a:ext cx="9594576" cy="2387600"/>
          </a:xfrm>
        </p:spPr>
        <p:txBody>
          <a:bodyPr/>
          <a:lstStyle/>
          <a:p>
            <a:r>
              <a:rPr lang="en-US" b="1" dirty="0">
                <a:latin typeface="Futura" panose="020B0602020204020303" pitchFamily="34" charset="-79"/>
                <a:cs typeface="Futura" panose="020B0602020204020303" pitchFamily="34" charset="-79"/>
              </a:rPr>
              <a:t>Why Not?</a:t>
            </a:r>
          </a:p>
        </p:txBody>
      </p:sp>
    </p:spTree>
    <p:extLst>
      <p:ext uri="{BB962C8B-B14F-4D97-AF65-F5344CB8AC3E}">
        <p14:creationId xmlns:p14="http://schemas.microsoft.com/office/powerpoint/2010/main" val="167630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649355" y="1294581"/>
            <a:ext cx="9594576" cy="858079"/>
          </a:xfrm>
        </p:spPr>
        <p:txBody>
          <a:bodyPr>
            <a:normAutofit/>
          </a:bodyPr>
          <a:lstStyle/>
          <a:p>
            <a:r>
              <a:rPr lang="en-US" sz="4000" b="1" dirty="0">
                <a:latin typeface="Futura" panose="020B0602020204020303" pitchFamily="34" charset="-79"/>
                <a:cs typeface="Futura" panose="020B0602020204020303" pitchFamily="34" charset="-79"/>
              </a:rPr>
              <a:t>What about </a:t>
            </a:r>
            <a:r>
              <a:rPr lang="en-US" sz="4000" b="1" dirty="0" err="1">
                <a:latin typeface="Futura" panose="020B0602020204020303" pitchFamily="34" charset="-79"/>
                <a:cs typeface="Futura" panose="020B0602020204020303" pitchFamily="34" charset="-79"/>
              </a:rPr>
              <a:t>ChatGPT</a:t>
            </a:r>
            <a:r>
              <a:rPr lang="en-US" sz="4000" b="1" dirty="0">
                <a:latin typeface="Futura" panose="020B0602020204020303" pitchFamily="34" charset="-79"/>
                <a:cs typeface="Futura" panose="020B0602020204020303" pitchFamily="34" charset="-79"/>
              </a:rPr>
              <a:t>? </a:t>
            </a:r>
          </a:p>
        </p:txBody>
      </p:sp>
      <p:sp>
        <p:nvSpPr>
          <p:cNvPr id="3" name="TextBox 2">
            <a:extLst>
              <a:ext uri="{FF2B5EF4-FFF2-40B4-BE49-F238E27FC236}">
                <a16:creationId xmlns:a16="http://schemas.microsoft.com/office/drawing/2014/main" id="{8E9C5092-9184-18E7-359B-09E0E5555A5E}"/>
              </a:ext>
            </a:extLst>
          </p:cNvPr>
          <p:cNvSpPr txBox="1"/>
          <p:nvPr/>
        </p:nvSpPr>
        <p:spPr>
          <a:xfrm>
            <a:off x="2255951" y="2386606"/>
            <a:ext cx="7680097" cy="1900520"/>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Complexity of deployments and integrations</a:t>
            </a:r>
          </a:p>
          <a:p>
            <a:pPr marL="457200" indent="-457200">
              <a:lnSpc>
                <a:spcPct val="150000"/>
              </a:lnSpc>
              <a:buAutoNum type="arabicPeriod"/>
            </a:pPr>
            <a:r>
              <a:rPr lang="en-US" sz="2000" dirty="0">
                <a:solidFill>
                  <a:schemeClr val="tx2"/>
                </a:solidFill>
                <a:latin typeface="Avenir Next" panose="020B0503020202020204" pitchFamily="34" charset="0"/>
              </a:rPr>
              <a:t>Limitations in understanding project contexts</a:t>
            </a:r>
          </a:p>
          <a:p>
            <a:pPr marL="457200" indent="-457200">
              <a:lnSpc>
                <a:spcPct val="150000"/>
              </a:lnSpc>
              <a:buAutoNum type="arabicPeriod"/>
            </a:pPr>
            <a:r>
              <a:rPr lang="en-US" sz="2000" dirty="0">
                <a:solidFill>
                  <a:schemeClr val="tx2"/>
                </a:solidFill>
                <a:latin typeface="Avenir Next" panose="020B0503020202020204" pitchFamily="34" charset="0"/>
              </a:rPr>
              <a:t>Inaccuracy and reliability concerns</a:t>
            </a:r>
          </a:p>
          <a:p>
            <a:pPr marL="457200" indent="-457200">
              <a:lnSpc>
                <a:spcPct val="150000"/>
              </a:lnSpc>
              <a:buAutoNum type="arabicPeriod"/>
            </a:pPr>
            <a:r>
              <a:rPr lang="en-US" sz="2000" dirty="0">
                <a:solidFill>
                  <a:schemeClr val="tx2"/>
                </a:solidFill>
                <a:latin typeface="Avenir Next" panose="020B0503020202020204" pitchFamily="34" charset="0"/>
              </a:rPr>
              <a:t>Art of planning and team collaboration</a:t>
            </a:r>
          </a:p>
        </p:txBody>
      </p:sp>
    </p:spTree>
    <p:extLst>
      <p:ext uri="{BB962C8B-B14F-4D97-AF65-F5344CB8AC3E}">
        <p14:creationId xmlns:p14="http://schemas.microsoft.com/office/powerpoint/2010/main" val="124520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372704"/>
            <a:ext cx="9594576" cy="2387600"/>
          </a:xfrm>
        </p:spPr>
        <p:txBody>
          <a:bodyPr/>
          <a:lstStyle/>
          <a:p>
            <a:r>
              <a:rPr lang="en-US" b="1" dirty="0">
                <a:latin typeface="Futura" panose="020B0602020204020303" pitchFamily="34" charset="-79"/>
                <a:cs typeface="Futura" panose="020B0602020204020303" pitchFamily="34" charset="-79"/>
              </a:rPr>
              <a:t>Prerequisites?</a:t>
            </a:r>
          </a:p>
        </p:txBody>
      </p:sp>
    </p:spTree>
    <p:extLst>
      <p:ext uri="{BB962C8B-B14F-4D97-AF65-F5344CB8AC3E}">
        <p14:creationId xmlns:p14="http://schemas.microsoft.com/office/powerpoint/2010/main" val="231590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1676400" y="1983045"/>
            <a:ext cx="7680097" cy="4212692"/>
          </a:xfrm>
          <a:prstGeom prst="rect">
            <a:avLst/>
          </a:prstGeom>
          <a:noFill/>
        </p:spPr>
        <p:txBody>
          <a:bodyPr wrap="square" rtlCol="0">
            <a:spAutoFit/>
          </a:bodyPr>
          <a:lstStyle/>
          <a:p>
            <a:pPr marL="457200" indent="-457200">
              <a:lnSpc>
                <a:spcPct val="150000"/>
              </a:lnSpc>
              <a:buAutoNum type="arabicPeriod"/>
            </a:pPr>
            <a:r>
              <a:rPr lang="en-US" dirty="0">
                <a:solidFill>
                  <a:schemeClr val="tx2"/>
                </a:solidFill>
                <a:latin typeface="Avenir Next" panose="020B0503020202020204" pitchFamily="34" charset="0"/>
              </a:rPr>
              <a:t>Python Syntax and Python Programming</a:t>
            </a:r>
          </a:p>
          <a:p>
            <a:pPr marL="457200" indent="-457200">
              <a:lnSpc>
                <a:spcPct val="150000"/>
              </a:lnSpc>
              <a:buAutoNum type="arabicPeriod"/>
            </a:pPr>
            <a:r>
              <a:rPr lang="en-US" dirty="0">
                <a:solidFill>
                  <a:schemeClr val="tx2"/>
                </a:solidFill>
                <a:latin typeface="Avenir Next" panose="020B0503020202020204" pitchFamily="34" charset="0"/>
              </a:rPr>
              <a:t>Data Structures in Python</a:t>
            </a:r>
          </a:p>
          <a:p>
            <a:pPr marL="457200" indent="-457200">
              <a:lnSpc>
                <a:spcPct val="150000"/>
              </a:lnSpc>
              <a:buAutoNum type="arabicPeriod"/>
            </a:pPr>
            <a:r>
              <a:rPr lang="en-US" dirty="0">
                <a:solidFill>
                  <a:schemeClr val="tx2"/>
                </a:solidFill>
                <a:latin typeface="Avenir Next" panose="020B0503020202020204" pitchFamily="34" charset="0"/>
              </a:rPr>
              <a:t>Python Internals</a:t>
            </a:r>
          </a:p>
          <a:p>
            <a:pPr marL="457200" indent="-457200">
              <a:lnSpc>
                <a:spcPct val="150000"/>
              </a:lnSpc>
              <a:buAutoNum type="arabicPeriod"/>
            </a:pPr>
            <a:r>
              <a:rPr lang="en-US" dirty="0">
                <a:solidFill>
                  <a:schemeClr val="tx2"/>
                </a:solidFill>
                <a:latin typeface="Avenir Next" panose="020B0503020202020204" pitchFamily="34" charset="0"/>
              </a:rPr>
              <a:t>Testing, Clean Code, Typing</a:t>
            </a:r>
          </a:p>
          <a:p>
            <a:pPr marL="457200" indent="-457200">
              <a:lnSpc>
                <a:spcPct val="150000"/>
              </a:lnSpc>
              <a:buFontTx/>
              <a:buAutoNum type="arabicPeriod"/>
            </a:pPr>
            <a:r>
              <a:rPr lang="en-US" dirty="0">
                <a:solidFill>
                  <a:schemeClr val="tx2"/>
                </a:solidFill>
                <a:latin typeface="Avenir Next" panose="020B0503020202020204" pitchFamily="34" charset="0"/>
              </a:rPr>
              <a:t>Data Science</a:t>
            </a:r>
          </a:p>
          <a:p>
            <a:pPr marL="457200" indent="-457200">
              <a:lnSpc>
                <a:spcPct val="150000"/>
              </a:lnSpc>
              <a:buAutoNum type="arabicPeriod"/>
            </a:pPr>
            <a:r>
              <a:rPr lang="en-US" dirty="0">
                <a:solidFill>
                  <a:schemeClr val="tx2"/>
                </a:solidFill>
                <a:latin typeface="Avenir Next" panose="020B0503020202020204" pitchFamily="34" charset="0"/>
              </a:rPr>
              <a:t>Machine Learning</a:t>
            </a:r>
          </a:p>
          <a:p>
            <a:pPr marL="457200" indent="-457200">
              <a:lnSpc>
                <a:spcPct val="150000"/>
              </a:lnSpc>
              <a:buAutoNum type="arabicPeriod"/>
            </a:pPr>
            <a:r>
              <a:rPr lang="en-US" dirty="0">
                <a:solidFill>
                  <a:schemeClr val="tx2"/>
                </a:solidFill>
                <a:latin typeface="Avenir Next" panose="020B0503020202020204" pitchFamily="34" charset="0"/>
              </a:rPr>
              <a:t>Deep Learning &amp; Large Language Models</a:t>
            </a:r>
          </a:p>
          <a:p>
            <a:pPr marL="457200" indent="-457200">
              <a:lnSpc>
                <a:spcPct val="150000"/>
              </a:lnSpc>
              <a:buAutoNum type="arabicPeriod"/>
            </a:pPr>
            <a:r>
              <a:rPr lang="en-US" dirty="0">
                <a:solidFill>
                  <a:schemeClr val="tx2"/>
                </a:solidFill>
                <a:latin typeface="Avenir Next" panose="020B0503020202020204" pitchFamily="34" charset="0"/>
              </a:rPr>
              <a:t>Requests &amp; Web Scraping</a:t>
            </a:r>
          </a:p>
          <a:p>
            <a:pPr marL="457200" indent="-457200">
              <a:lnSpc>
                <a:spcPct val="150000"/>
              </a:lnSpc>
              <a:buAutoNum type="arabicPeriod"/>
            </a:pPr>
            <a:r>
              <a:rPr lang="en-US" dirty="0">
                <a:solidFill>
                  <a:schemeClr val="tx2"/>
                </a:solidFill>
                <a:latin typeface="Avenir Next" panose="020B0503020202020204" pitchFamily="34" charset="0"/>
              </a:rPr>
              <a:t>Full-Stack Web Development</a:t>
            </a:r>
          </a:p>
          <a:p>
            <a:pPr marL="457200" indent="-457200">
              <a:lnSpc>
                <a:spcPct val="150000"/>
              </a:lnSpc>
              <a:buAutoNum type="arabicPeriod"/>
            </a:pPr>
            <a:r>
              <a:rPr lang="en-US" dirty="0">
                <a:solidFill>
                  <a:schemeClr val="tx2"/>
                </a:solidFill>
                <a:latin typeface="Avenir Next" panose="020B0503020202020204" pitchFamily="34" charset="0"/>
              </a:rPr>
              <a:t>Cloud Computing</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676400" y="672361"/>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Course Overview</a:t>
            </a:r>
          </a:p>
        </p:txBody>
      </p:sp>
    </p:spTree>
    <p:extLst>
      <p:ext uri="{BB962C8B-B14F-4D97-AF65-F5344CB8AC3E}">
        <p14:creationId xmlns:p14="http://schemas.microsoft.com/office/powerpoint/2010/main" val="186545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32EA8-38AE-FE8E-7272-386FF6DD32D0}"/>
              </a:ext>
            </a:extLst>
          </p:cNvPr>
          <p:cNvPicPr>
            <a:picLocks noChangeAspect="1"/>
          </p:cNvPicPr>
          <p:nvPr/>
        </p:nvPicPr>
        <p:blipFill>
          <a:blip r:embed="rId2"/>
          <a:stretch>
            <a:fillRect/>
          </a:stretch>
        </p:blipFill>
        <p:spPr>
          <a:xfrm>
            <a:off x="1593273" y="2399374"/>
            <a:ext cx="3331444" cy="2836487"/>
          </a:xfrm>
          <a:prstGeom prst="rect">
            <a:avLst/>
          </a:prstGeom>
        </p:spPr>
      </p:pic>
      <p:sp>
        <p:nvSpPr>
          <p:cNvPr id="7" name="Title 1">
            <a:extLst>
              <a:ext uri="{FF2B5EF4-FFF2-40B4-BE49-F238E27FC236}">
                <a16:creationId xmlns:a16="http://schemas.microsoft.com/office/drawing/2014/main" id="{B2A5148B-F62C-DAEF-907F-5D00639F383B}"/>
              </a:ext>
            </a:extLst>
          </p:cNvPr>
          <p:cNvSpPr>
            <a:spLocks noGrp="1"/>
          </p:cNvSpPr>
          <p:nvPr>
            <p:ph type="title"/>
          </p:nvPr>
        </p:nvSpPr>
        <p:spPr>
          <a:xfrm>
            <a:off x="4383974" y="51798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TAs</a:t>
            </a:r>
          </a:p>
        </p:txBody>
      </p:sp>
      <p:sp>
        <p:nvSpPr>
          <p:cNvPr id="8" name="TextBox 7">
            <a:extLst>
              <a:ext uri="{FF2B5EF4-FFF2-40B4-BE49-F238E27FC236}">
                <a16:creationId xmlns:a16="http://schemas.microsoft.com/office/drawing/2014/main" id="{F7459237-4085-0852-B1BF-CD618444346B}"/>
              </a:ext>
            </a:extLst>
          </p:cNvPr>
          <p:cNvSpPr txBox="1"/>
          <p:nvPr/>
        </p:nvSpPr>
        <p:spPr>
          <a:xfrm>
            <a:off x="2255573" y="5472080"/>
            <a:ext cx="2218706" cy="600164"/>
          </a:xfrm>
          <a:prstGeom prst="rect">
            <a:avLst/>
          </a:prstGeom>
          <a:noFill/>
        </p:spPr>
        <p:txBody>
          <a:bodyPr wrap="square" rtlCol="0">
            <a:spAutoFit/>
          </a:bodyPr>
          <a:lstStyle/>
          <a:p>
            <a:pPr>
              <a:lnSpc>
                <a:spcPct val="150000"/>
              </a:lnSpc>
            </a:pPr>
            <a:r>
              <a:rPr lang="en-US" sz="2400" dirty="0" err="1">
                <a:solidFill>
                  <a:schemeClr val="tx2"/>
                </a:solidFill>
                <a:latin typeface="Avenir Next" panose="020B0503020202020204" pitchFamily="34" charset="0"/>
              </a:rPr>
              <a:t>Jash</a:t>
            </a:r>
            <a:r>
              <a:rPr lang="en-US" sz="2400" dirty="0">
                <a:solidFill>
                  <a:schemeClr val="tx2"/>
                </a:solidFill>
                <a:latin typeface="Avenir Next" panose="020B0503020202020204" pitchFamily="34" charset="0"/>
              </a:rPr>
              <a:t> </a:t>
            </a:r>
            <a:r>
              <a:rPr lang="en-US" sz="2400" dirty="0" err="1">
                <a:solidFill>
                  <a:schemeClr val="tx2"/>
                </a:solidFill>
                <a:latin typeface="Avenir Next" panose="020B0503020202020204" pitchFamily="34" charset="0"/>
              </a:rPr>
              <a:t>Kakadia</a:t>
            </a:r>
            <a:endParaRPr lang="en-US" sz="2400" dirty="0">
              <a:solidFill>
                <a:schemeClr val="tx2"/>
              </a:solidFill>
              <a:latin typeface="Avenir Next" panose="020B0503020202020204" pitchFamily="34" charset="0"/>
            </a:endParaRPr>
          </a:p>
        </p:txBody>
      </p:sp>
      <p:sp>
        <p:nvSpPr>
          <p:cNvPr id="9" name="TextBox 8">
            <a:extLst>
              <a:ext uri="{FF2B5EF4-FFF2-40B4-BE49-F238E27FC236}">
                <a16:creationId xmlns:a16="http://schemas.microsoft.com/office/drawing/2014/main" id="{BD4927DD-141F-02C7-5C6A-C267449A3234}"/>
              </a:ext>
            </a:extLst>
          </p:cNvPr>
          <p:cNvSpPr txBox="1"/>
          <p:nvPr/>
        </p:nvSpPr>
        <p:spPr>
          <a:xfrm>
            <a:off x="7717722" y="5472080"/>
            <a:ext cx="4133111" cy="600164"/>
          </a:xfrm>
          <a:prstGeom prst="rect">
            <a:avLst/>
          </a:prstGeom>
          <a:noFill/>
        </p:spPr>
        <p:txBody>
          <a:bodyPr wrap="square" rtlCol="0">
            <a:spAutoFit/>
          </a:bodyPr>
          <a:lstStyle/>
          <a:p>
            <a:pPr>
              <a:lnSpc>
                <a:spcPct val="150000"/>
              </a:lnSpc>
            </a:pPr>
            <a:r>
              <a:rPr lang="en-US" sz="2400" dirty="0" err="1">
                <a:solidFill>
                  <a:schemeClr val="tx2"/>
                </a:solidFill>
                <a:latin typeface="Avenir Next" panose="020B0503020202020204" pitchFamily="34" charset="0"/>
              </a:rPr>
              <a:t>Vishesh</a:t>
            </a:r>
            <a:r>
              <a:rPr lang="en-US" sz="2400" dirty="0">
                <a:solidFill>
                  <a:schemeClr val="tx2"/>
                </a:solidFill>
                <a:latin typeface="Avenir Next" panose="020B0503020202020204" pitchFamily="34" charset="0"/>
              </a:rPr>
              <a:t> Patel</a:t>
            </a:r>
          </a:p>
        </p:txBody>
      </p:sp>
      <p:pic>
        <p:nvPicPr>
          <p:cNvPr id="4098" name="Picture 2" descr="Profile photo of Vishesh Patel">
            <a:extLst>
              <a:ext uri="{FF2B5EF4-FFF2-40B4-BE49-F238E27FC236}">
                <a16:creationId xmlns:a16="http://schemas.microsoft.com/office/drawing/2014/main" id="{FE19A3E4-64C7-629C-A02E-F201B287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712" y="2379847"/>
            <a:ext cx="2856014" cy="28560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in a graduation gown&#10;&#10;Description automatically generated">
            <a:extLst>
              <a:ext uri="{FF2B5EF4-FFF2-40B4-BE49-F238E27FC236}">
                <a16:creationId xmlns:a16="http://schemas.microsoft.com/office/drawing/2014/main" id="{1774DD07-0DBA-FEF3-450D-1CD9F7AC3B45}"/>
              </a:ext>
            </a:extLst>
          </p:cNvPr>
          <p:cNvPicPr>
            <a:picLocks noChangeAspect="1"/>
          </p:cNvPicPr>
          <p:nvPr/>
        </p:nvPicPr>
        <p:blipFill>
          <a:blip r:embed="rId4"/>
          <a:stretch>
            <a:fillRect/>
          </a:stretch>
        </p:blipFill>
        <p:spPr>
          <a:xfrm>
            <a:off x="7337712" y="1575995"/>
            <a:ext cx="2973189" cy="3706009"/>
          </a:xfrm>
          <a:prstGeom prst="rect">
            <a:avLst/>
          </a:prstGeom>
        </p:spPr>
      </p:pic>
    </p:spTree>
    <p:extLst>
      <p:ext uri="{BB962C8B-B14F-4D97-AF65-F5344CB8AC3E}">
        <p14:creationId xmlns:p14="http://schemas.microsoft.com/office/powerpoint/2010/main" val="36719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8" y="2247907"/>
            <a:ext cx="8925803" cy="3747180"/>
          </a:xfrm>
          <a:prstGeom prst="rect">
            <a:avLst/>
          </a:prstGeom>
          <a:noFill/>
        </p:spPr>
        <p:txBody>
          <a:bodyPr wrap="square" rtlCol="0">
            <a:spAutoFit/>
          </a:bodyPr>
          <a:lstStyle/>
          <a:p>
            <a:pPr>
              <a:lnSpc>
                <a:spcPct val="150000"/>
              </a:lnSpc>
            </a:pPr>
            <a:r>
              <a:rPr lang="en-US" sz="2000" dirty="0">
                <a:solidFill>
                  <a:schemeClr val="tx2"/>
                </a:solidFill>
                <a:latin typeface="Avenir Next" panose="020B0503020202020204" pitchFamily="34" charset="0"/>
              </a:rPr>
              <a:t>Grades – Lots of Opportunities for EC</a:t>
            </a:r>
          </a:p>
          <a:p>
            <a:pPr>
              <a:lnSpc>
                <a:spcPct val="150000"/>
              </a:lnSpc>
            </a:pPr>
            <a:r>
              <a:rPr lang="en-US" sz="2000" dirty="0">
                <a:solidFill>
                  <a:schemeClr val="tx2"/>
                </a:solidFill>
                <a:latin typeface="Avenir Next" panose="020B0503020202020204" pitchFamily="34" charset="0"/>
              </a:rPr>
              <a:t>Exams – None (unless everyone wants it)</a:t>
            </a:r>
          </a:p>
          <a:p>
            <a:pPr>
              <a:lnSpc>
                <a:spcPct val="150000"/>
              </a:lnSpc>
            </a:pPr>
            <a:r>
              <a:rPr lang="en-US" sz="2000" dirty="0">
                <a:solidFill>
                  <a:schemeClr val="tx2"/>
                </a:solidFill>
                <a:latin typeface="Avenir Next" panose="020B0503020202020204" pitchFamily="34" charset="0"/>
              </a:rPr>
              <a:t>Office Hours – Refer to website</a:t>
            </a:r>
          </a:p>
          <a:p>
            <a:pPr>
              <a:lnSpc>
                <a:spcPct val="150000"/>
              </a:lnSpc>
            </a:pPr>
            <a:endParaRPr lang="en-US" sz="2000" dirty="0">
              <a:solidFill>
                <a:schemeClr val="tx2"/>
              </a:solidFill>
              <a:latin typeface="Avenir Next" panose="020B0503020202020204" pitchFamily="34" charset="0"/>
            </a:endParaRPr>
          </a:p>
          <a:p>
            <a:pPr>
              <a:lnSpc>
                <a:spcPct val="150000"/>
              </a:lnSpc>
            </a:pPr>
            <a:r>
              <a:rPr lang="en-US" sz="2000" dirty="0">
                <a:solidFill>
                  <a:schemeClr val="tx2"/>
                </a:solidFill>
                <a:latin typeface="Avenir Next" panose="020B0503020202020204" pitchFamily="34" charset="0"/>
              </a:rPr>
              <a:t>Homework (60%) – weekly</a:t>
            </a:r>
          </a:p>
          <a:p>
            <a:pPr>
              <a:lnSpc>
                <a:spcPct val="150000"/>
              </a:lnSpc>
            </a:pPr>
            <a:r>
              <a:rPr lang="en-US" sz="2000" dirty="0">
                <a:solidFill>
                  <a:schemeClr val="tx2"/>
                </a:solidFill>
                <a:latin typeface="Avenir Next" panose="020B0503020202020204" pitchFamily="34" charset="0"/>
              </a:rPr>
              <a:t>Final Project (20%) – Whatever you want</a:t>
            </a:r>
          </a:p>
          <a:p>
            <a:pPr>
              <a:lnSpc>
                <a:spcPct val="150000"/>
              </a:lnSpc>
            </a:pPr>
            <a:r>
              <a:rPr lang="en-US" sz="2000" dirty="0">
                <a:solidFill>
                  <a:schemeClr val="tx2"/>
                </a:solidFill>
                <a:latin typeface="Avenir Next" panose="020B0503020202020204" pitchFamily="34" charset="0"/>
              </a:rPr>
              <a:t>Quizzes (10%) – weekly</a:t>
            </a:r>
          </a:p>
          <a:p>
            <a:pPr>
              <a:lnSpc>
                <a:spcPct val="150000"/>
              </a:lnSpc>
            </a:pPr>
            <a:r>
              <a:rPr lang="en-US" sz="2000" dirty="0">
                <a:solidFill>
                  <a:schemeClr val="tx2"/>
                </a:solidFill>
                <a:latin typeface="Avenir Next" panose="020B0503020202020204" pitchFamily="34" charset="0"/>
              </a:rPr>
              <a:t>Participation (10%) – Showing up to class; being engaged</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38"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Logistics</a:t>
            </a:r>
          </a:p>
        </p:txBody>
      </p:sp>
    </p:spTree>
    <p:extLst>
      <p:ext uri="{BB962C8B-B14F-4D97-AF65-F5344CB8AC3E}">
        <p14:creationId xmlns:p14="http://schemas.microsoft.com/office/powerpoint/2010/main" val="241683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8" y="2247907"/>
            <a:ext cx="8925803" cy="2362185"/>
          </a:xfrm>
          <a:prstGeom prst="rect">
            <a:avLst/>
          </a:prstGeom>
          <a:noFill/>
        </p:spPr>
        <p:txBody>
          <a:bodyPr wrap="square" rtlCol="0">
            <a:spAutoFit/>
          </a:bodyPr>
          <a:lstStyle/>
          <a:p>
            <a:pPr>
              <a:lnSpc>
                <a:spcPct val="150000"/>
              </a:lnSpc>
            </a:pPr>
            <a:r>
              <a:rPr lang="en-US" sz="2000" dirty="0">
                <a:solidFill>
                  <a:schemeClr val="tx2"/>
                </a:solidFill>
                <a:latin typeface="Avenir Next" panose="020B0503020202020204" pitchFamily="34" charset="0"/>
              </a:rPr>
              <a:t>Implementing Famous Algorithms in Python</a:t>
            </a:r>
          </a:p>
          <a:p>
            <a:pPr>
              <a:lnSpc>
                <a:spcPct val="150000"/>
              </a:lnSpc>
            </a:pPr>
            <a:r>
              <a:rPr lang="en-US" sz="2000" dirty="0">
                <a:solidFill>
                  <a:schemeClr val="tx2"/>
                </a:solidFill>
                <a:latin typeface="Avenir Next" panose="020B0503020202020204" pitchFamily="34" charset="0"/>
              </a:rPr>
              <a:t>Deploying a working clone of Twitter</a:t>
            </a:r>
          </a:p>
          <a:p>
            <a:pPr>
              <a:lnSpc>
                <a:spcPct val="150000"/>
              </a:lnSpc>
            </a:pPr>
            <a:r>
              <a:rPr lang="en-US" sz="2000" dirty="0">
                <a:solidFill>
                  <a:schemeClr val="tx2"/>
                </a:solidFill>
                <a:latin typeface="Avenir Next" panose="020B0503020202020204" pitchFamily="34" charset="0"/>
              </a:rPr>
              <a:t>Spotify DJ</a:t>
            </a:r>
          </a:p>
          <a:p>
            <a:pPr>
              <a:lnSpc>
                <a:spcPct val="150000"/>
              </a:lnSpc>
            </a:pPr>
            <a:r>
              <a:rPr lang="en-US" sz="2000" dirty="0">
                <a:solidFill>
                  <a:schemeClr val="tx2"/>
                </a:solidFill>
                <a:latin typeface="Avenir Next" panose="020B0503020202020204" pitchFamily="34" charset="0"/>
              </a:rPr>
              <a:t>Training a Neural Network chatbot</a:t>
            </a:r>
          </a:p>
          <a:p>
            <a:pPr>
              <a:lnSpc>
                <a:spcPct val="150000"/>
              </a:lnSpc>
            </a:pPr>
            <a:r>
              <a:rPr lang="en-US" sz="2000" dirty="0">
                <a:solidFill>
                  <a:schemeClr val="tx2"/>
                </a:solidFill>
                <a:latin typeface="Avenir Next" panose="020B0503020202020204" pitchFamily="34" charset="0"/>
              </a:rPr>
              <a:t>Building a </a:t>
            </a:r>
            <a:r>
              <a:rPr lang="en-US" sz="2000" dirty="0" err="1">
                <a:solidFill>
                  <a:schemeClr val="tx2"/>
                </a:solidFill>
                <a:latin typeface="Avenir Next" panose="020B0503020202020204" pitchFamily="34" charset="0"/>
              </a:rPr>
              <a:t>ChatGPT</a:t>
            </a:r>
            <a:r>
              <a:rPr lang="en-US" sz="2000" dirty="0">
                <a:solidFill>
                  <a:schemeClr val="tx2"/>
                </a:solidFill>
                <a:latin typeface="Avenir Next" panose="020B0503020202020204" pitchFamily="34" charset="0"/>
              </a:rPr>
              <a:t> wrapper (</a:t>
            </a:r>
            <a:r>
              <a:rPr lang="en-US" sz="2000" dirty="0" err="1">
                <a:solidFill>
                  <a:schemeClr val="tx2"/>
                </a:solidFill>
                <a:latin typeface="Avenir Next" panose="020B0503020202020204" pitchFamily="34" charset="0"/>
              </a:rPr>
              <a:t>agh</a:t>
            </a:r>
            <a:r>
              <a:rPr lang="en-US" sz="2000" dirty="0">
                <a:solidFill>
                  <a:schemeClr val="tx2"/>
                </a:solidFill>
                <a:latin typeface="Avenir Next" panose="020B0503020202020204" pitchFamily="34" charset="0"/>
              </a:rPr>
              <a:t>) application</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38"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Example Assignments</a:t>
            </a:r>
          </a:p>
        </p:txBody>
      </p:sp>
    </p:spTree>
    <p:extLst>
      <p:ext uri="{BB962C8B-B14F-4D97-AF65-F5344CB8AC3E}">
        <p14:creationId xmlns:p14="http://schemas.microsoft.com/office/powerpoint/2010/main" val="212724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40" y="2135158"/>
            <a:ext cx="7931890" cy="1438855"/>
          </a:xfrm>
          <a:prstGeom prst="rect">
            <a:avLst/>
          </a:prstGeom>
          <a:noFill/>
        </p:spPr>
        <p:txBody>
          <a:bodyPr wrap="square" rtlCol="0">
            <a:spAutoFit/>
          </a:bodyPr>
          <a:lstStyle/>
          <a:p>
            <a:pPr>
              <a:lnSpc>
                <a:spcPct val="150000"/>
              </a:lnSpc>
            </a:pPr>
            <a:r>
              <a:rPr lang="en-US" sz="2000" dirty="0">
                <a:solidFill>
                  <a:schemeClr val="tx2"/>
                </a:solidFill>
                <a:latin typeface="Avenir Next" panose="020B0503020202020204" pitchFamily="34" charset="0"/>
              </a:rPr>
              <a:t>TAs – </a:t>
            </a:r>
            <a:r>
              <a:rPr lang="en-US" sz="2000" dirty="0" err="1">
                <a:solidFill>
                  <a:schemeClr val="tx2"/>
                </a:solidFill>
                <a:latin typeface="Avenir Next" panose="020B0503020202020204" pitchFamily="34" charset="0"/>
              </a:rPr>
              <a:t>Vishesh</a:t>
            </a:r>
            <a:r>
              <a:rPr lang="en-US" sz="2000" dirty="0">
                <a:solidFill>
                  <a:schemeClr val="tx2"/>
                </a:solidFill>
                <a:latin typeface="Avenir Next" panose="020B0503020202020204" pitchFamily="34" charset="0"/>
              </a:rPr>
              <a:t> &amp; </a:t>
            </a:r>
            <a:r>
              <a:rPr lang="en-US" sz="2000" dirty="0" err="1">
                <a:solidFill>
                  <a:schemeClr val="tx2"/>
                </a:solidFill>
                <a:latin typeface="Avenir Next" panose="020B0503020202020204" pitchFamily="34" charset="0"/>
              </a:rPr>
              <a:t>Jash</a:t>
            </a:r>
            <a:r>
              <a:rPr lang="en-US" sz="2000" dirty="0">
                <a:solidFill>
                  <a:schemeClr val="tx2"/>
                </a:solidFill>
                <a:latin typeface="Avenir Next" panose="020B0503020202020204" pitchFamily="34" charset="0"/>
              </a:rPr>
              <a:t> / Office Hours</a:t>
            </a:r>
          </a:p>
          <a:p>
            <a:pPr>
              <a:lnSpc>
                <a:spcPct val="150000"/>
              </a:lnSpc>
            </a:pPr>
            <a:r>
              <a:rPr lang="en-US" sz="2000" dirty="0">
                <a:solidFill>
                  <a:schemeClr val="tx2"/>
                </a:solidFill>
                <a:latin typeface="Avenir Next" panose="020B0503020202020204" pitchFamily="34" charset="0"/>
              </a:rPr>
              <a:t>Ed Discussions</a:t>
            </a:r>
          </a:p>
          <a:p>
            <a:pPr>
              <a:lnSpc>
                <a:spcPct val="150000"/>
              </a:lnSpc>
            </a:pPr>
            <a:r>
              <a:rPr lang="en-US" sz="2000" dirty="0">
                <a:solidFill>
                  <a:schemeClr val="tx2"/>
                </a:solidFill>
                <a:latin typeface="Avenir Next" panose="020B0503020202020204" pitchFamily="34" charset="0"/>
              </a:rPr>
              <a:t>Email me!</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914475" y="809595"/>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Help Outside Class</a:t>
            </a:r>
          </a:p>
        </p:txBody>
      </p:sp>
    </p:spTree>
    <p:extLst>
      <p:ext uri="{BB962C8B-B14F-4D97-AF65-F5344CB8AC3E}">
        <p14:creationId xmlns:p14="http://schemas.microsoft.com/office/powerpoint/2010/main" val="2747596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372704"/>
            <a:ext cx="9594576" cy="2387600"/>
          </a:xfrm>
        </p:spPr>
        <p:txBody>
          <a:bodyPr/>
          <a:lstStyle/>
          <a:p>
            <a:r>
              <a:rPr lang="en-US" b="1" dirty="0">
                <a:latin typeface="Futura" panose="020B0602020204020303" pitchFamily="34" charset="-79"/>
                <a:cs typeface="Futura" panose="020B0602020204020303" pitchFamily="34" charset="-79"/>
              </a:rPr>
              <a:t>Who Are You?</a:t>
            </a:r>
          </a:p>
        </p:txBody>
      </p:sp>
    </p:spTree>
    <p:extLst>
      <p:ext uri="{BB962C8B-B14F-4D97-AF65-F5344CB8AC3E}">
        <p14:creationId xmlns:p14="http://schemas.microsoft.com/office/powerpoint/2010/main" val="132672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40" y="2135158"/>
            <a:ext cx="7931890" cy="2362185"/>
          </a:xfrm>
          <a:prstGeom prst="rect">
            <a:avLst/>
          </a:prstGeom>
          <a:noFill/>
        </p:spPr>
        <p:txBody>
          <a:bodyPr wrap="square" rtlCol="0">
            <a:spAutoFit/>
          </a:bodyPr>
          <a:lstStyle/>
          <a:p>
            <a:pPr>
              <a:lnSpc>
                <a:spcPct val="150000"/>
              </a:lnSpc>
            </a:pPr>
            <a:r>
              <a:rPr lang="en-US" sz="2000" dirty="0">
                <a:solidFill>
                  <a:schemeClr val="tx2"/>
                </a:solidFill>
                <a:latin typeface="Avenir Next" panose="020B0503020202020204" pitchFamily="34" charset="0"/>
              </a:rPr>
              <a:t>No collaboration on the assignments</a:t>
            </a:r>
          </a:p>
          <a:p>
            <a:pPr>
              <a:lnSpc>
                <a:spcPct val="150000"/>
              </a:lnSpc>
            </a:pPr>
            <a:r>
              <a:rPr lang="en-US" sz="2000" dirty="0">
                <a:solidFill>
                  <a:schemeClr val="tx2"/>
                </a:solidFill>
                <a:latin typeface="Avenir Next" panose="020B0503020202020204" pitchFamily="34" charset="0"/>
              </a:rPr>
              <a:t>No laptops </a:t>
            </a:r>
          </a:p>
          <a:p>
            <a:pPr>
              <a:lnSpc>
                <a:spcPct val="150000"/>
              </a:lnSpc>
            </a:pPr>
            <a:r>
              <a:rPr lang="en-US" sz="2000" dirty="0">
                <a:solidFill>
                  <a:schemeClr val="tx2"/>
                </a:solidFill>
                <a:latin typeface="Avenir Next" panose="020B0503020202020204" pitchFamily="34" charset="0"/>
              </a:rPr>
              <a:t>No AI</a:t>
            </a:r>
          </a:p>
          <a:p>
            <a:pPr>
              <a:lnSpc>
                <a:spcPct val="150000"/>
              </a:lnSpc>
            </a:pPr>
            <a:r>
              <a:rPr lang="en-US" sz="2000" dirty="0">
                <a:solidFill>
                  <a:schemeClr val="tx2"/>
                </a:solidFill>
                <a:latin typeface="Avenir Next" panose="020B0503020202020204" pitchFamily="34" charset="0"/>
              </a:rPr>
              <a:t>Will bring insomnia / some snack every class</a:t>
            </a:r>
          </a:p>
          <a:p>
            <a:pPr>
              <a:lnSpc>
                <a:spcPct val="150000"/>
              </a:lnSpc>
            </a:pPr>
            <a:r>
              <a:rPr lang="en-US" sz="2000" dirty="0">
                <a:solidFill>
                  <a:schemeClr val="tx2"/>
                </a:solidFill>
                <a:latin typeface="Avenir Next" panose="020B0503020202020204" pitchFamily="34" charset="0"/>
              </a:rPr>
              <a:t>Likely to always finish under 1:30:00</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40" y="809595"/>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Rules</a:t>
            </a:r>
          </a:p>
        </p:txBody>
      </p:sp>
    </p:spTree>
    <p:extLst>
      <p:ext uri="{BB962C8B-B14F-4D97-AF65-F5344CB8AC3E}">
        <p14:creationId xmlns:p14="http://schemas.microsoft.com/office/powerpoint/2010/main" val="1510836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1817235" y="1772704"/>
            <a:ext cx="8408969" cy="2362185"/>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From Saint Louis</a:t>
            </a:r>
          </a:p>
          <a:p>
            <a:pPr marL="457200" indent="-457200">
              <a:lnSpc>
                <a:spcPct val="150000"/>
              </a:lnSpc>
              <a:buAutoNum type="arabicPeriod"/>
            </a:pPr>
            <a:r>
              <a:rPr lang="en-US" sz="2000" dirty="0">
                <a:solidFill>
                  <a:schemeClr val="tx2"/>
                </a:solidFill>
                <a:latin typeface="Avenir Next" panose="020B0503020202020204" pitchFamily="34" charset="0"/>
              </a:rPr>
              <a:t>Listened to Sprinter every single day at 8:50 for 3 months straight</a:t>
            </a:r>
          </a:p>
          <a:p>
            <a:pPr marL="457200" indent="-457200">
              <a:lnSpc>
                <a:spcPct val="150000"/>
              </a:lnSpc>
              <a:buAutoNum type="arabicPeriod"/>
            </a:pPr>
            <a:r>
              <a:rPr lang="en-US" sz="2000" dirty="0">
                <a:solidFill>
                  <a:schemeClr val="tx2"/>
                </a:solidFill>
                <a:latin typeface="Avenir Next" panose="020B0503020202020204" pitchFamily="34" charset="0"/>
              </a:rPr>
              <a:t>Studied abroad in Edinburgh, UK</a:t>
            </a:r>
          </a:p>
          <a:p>
            <a:pPr marL="457200" indent="-457200">
              <a:lnSpc>
                <a:spcPct val="150000"/>
              </a:lnSpc>
              <a:buAutoNum type="arabicPeriod"/>
            </a:pPr>
            <a:r>
              <a:rPr lang="en-US" sz="2000" dirty="0">
                <a:solidFill>
                  <a:schemeClr val="tx2"/>
                </a:solidFill>
                <a:latin typeface="Avenir Next" panose="020B0503020202020204" pitchFamily="34" charset="0"/>
              </a:rPr>
              <a:t>Favorite academic subject is typography</a:t>
            </a:r>
          </a:p>
          <a:p>
            <a:pPr>
              <a:lnSpc>
                <a:spcPct val="150000"/>
              </a:lnSpc>
            </a:pPr>
            <a:endParaRPr lang="en-US" sz="2000" dirty="0">
              <a:solidFill>
                <a:schemeClr val="tx2"/>
              </a:solidFill>
              <a:latin typeface="Avenir Next" panose="020B0503020202020204" pitchFamily="34" charset="0"/>
            </a:endParaRP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817235" y="447141"/>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About Me (Fun)</a:t>
            </a:r>
          </a:p>
        </p:txBody>
      </p:sp>
      <p:pic>
        <p:nvPicPr>
          <p:cNvPr id="5124" name="Picture 4" descr="Things To Do In Downtown St Louis: Explore Downtown St Louis">
            <a:extLst>
              <a:ext uri="{FF2B5EF4-FFF2-40B4-BE49-F238E27FC236}">
                <a16:creationId xmlns:a16="http://schemas.microsoft.com/office/drawing/2014/main" id="{10DEA25F-DFA5-2854-C135-8A8A28172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1" y="4054420"/>
            <a:ext cx="3950834" cy="19754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printer (song) - Wikipedia">
            <a:extLst>
              <a:ext uri="{FF2B5EF4-FFF2-40B4-BE49-F238E27FC236}">
                <a16:creationId xmlns:a16="http://schemas.microsoft.com/office/drawing/2014/main" id="{E433A91C-5070-9661-5286-67DF11DEC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349" y="4400699"/>
            <a:ext cx="2012807" cy="20128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dinburgh travel guide: where to stay, eat and drink | CN Traveller">
            <a:extLst>
              <a:ext uri="{FF2B5EF4-FFF2-40B4-BE49-F238E27FC236}">
                <a16:creationId xmlns:a16="http://schemas.microsoft.com/office/drawing/2014/main" id="{E630247F-C275-DE17-9B19-B5CCA93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840" y="4014743"/>
            <a:ext cx="3582390" cy="201509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Understanding the Nuances of Typeface Classification | Toptal®">
            <a:extLst>
              <a:ext uri="{FF2B5EF4-FFF2-40B4-BE49-F238E27FC236}">
                <a16:creationId xmlns:a16="http://schemas.microsoft.com/office/drawing/2014/main" id="{1B928D58-A83F-9A78-711B-5340AADC8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508" y="4726075"/>
            <a:ext cx="3550731" cy="185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27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9" y="2135158"/>
            <a:ext cx="8408969" cy="2362185"/>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Drug discovery research in Python</a:t>
            </a:r>
          </a:p>
          <a:p>
            <a:pPr marL="457200" indent="-457200">
              <a:lnSpc>
                <a:spcPct val="150000"/>
              </a:lnSpc>
              <a:buAutoNum type="arabicPeriod"/>
            </a:pPr>
            <a:r>
              <a:rPr lang="en-US" sz="2000" dirty="0">
                <a:solidFill>
                  <a:schemeClr val="tx2"/>
                </a:solidFill>
                <a:latin typeface="Avenir Next" panose="020B0503020202020204" pitchFamily="34" charset="0"/>
              </a:rPr>
              <a:t>Sneaker Bot / love shoes</a:t>
            </a:r>
          </a:p>
          <a:p>
            <a:pPr marL="457200" indent="-457200">
              <a:lnSpc>
                <a:spcPct val="150000"/>
              </a:lnSpc>
              <a:buAutoNum type="arabicPeriod"/>
            </a:pPr>
            <a:r>
              <a:rPr lang="en-US" sz="2000" dirty="0">
                <a:solidFill>
                  <a:schemeClr val="tx2"/>
                </a:solidFill>
                <a:latin typeface="Avenir Next" panose="020B0503020202020204" pitchFamily="34" charset="0"/>
              </a:rPr>
              <a:t>MongoDB &amp; Citadel Software Eng. Intern</a:t>
            </a:r>
          </a:p>
          <a:p>
            <a:pPr marL="457200" indent="-457200">
              <a:lnSpc>
                <a:spcPct val="150000"/>
              </a:lnSpc>
              <a:buAutoNum type="arabicPeriod"/>
            </a:pPr>
            <a:r>
              <a:rPr lang="en-US" sz="2000" dirty="0">
                <a:solidFill>
                  <a:schemeClr val="tx2"/>
                </a:solidFill>
                <a:latin typeface="Avenir Next" panose="020B0503020202020204" pitchFamily="34" charset="0"/>
              </a:rPr>
              <a:t>CIS 1210 TA</a:t>
            </a:r>
          </a:p>
          <a:p>
            <a:pPr marL="457200" indent="-457200">
              <a:lnSpc>
                <a:spcPct val="150000"/>
              </a:lnSpc>
              <a:buAutoNum type="arabicPeriod"/>
            </a:pPr>
            <a:endParaRPr lang="en-US" sz="2000" dirty="0">
              <a:solidFill>
                <a:schemeClr val="tx2"/>
              </a:solidFill>
              <a:latin typeface="Avenir Next" panose="020B0503020202020204" pitchFamily="34" charset="0"/>
            </a:endParaRP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40" y="809595"/>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About Me (Professionally)</a:t>
            </a:r>
          </a:p>
        </p:txBody>
      </p:sp>
    </p:spTree>
    <p:extLst>
      <p:ext uri="{BB962C8B-B14F-4D97-AF65-F5344CB8AC3E}">
        <p14:creationId xmlns:p14="http://schemas.microsoft.com/office/powerpoint/2010/main" val="417049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4227616" y="2659340"/>
            <a:ext cx="4085112" cy="1325563"/>
          </a:xfrm>
        </p:spPr>
        <p:txBody>
          <a:bodyPr>
            <a:normAutofit/>
          </a:bodyPr>
          <a:lstStyle/>
          <a:p>
            <a:r>
              <a:rPr lang="en-US" sz="7200" b="1" dirty="0">
                <a:solidFill>
                  <a:srgbClr val="98322D"/>
                </a:solidFill>
                <a:latin typeface="Futura" panose="020B0602020204020303" pitchFamily="34" charset="-79"/>
                <a:cs typeface="Futura" panose="020B0602020204020303" pitchFamily="34" charset="-79"/>
              </a:rPr>
              <a:t>Python</a:t>
            </a:r>
          </a:p>
        </p:txBody>
      </p:sp>
    </p:spTree>
    <p:extLst>
      <p:ext uri="{BB962C8B-B14F-4D97-AF65-F5344CB8AC3E}">
        <p14:creationId xmlns:p14="http://schemas.microsoft.com/office/powerpoint/2010/main" val="1918366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9935690" cy="3970318"/>
          </a:xfrm>
          <a:prstGeom prst="rect">
            <a:avLst/>
          </a:prstGeom>
          <a:noFill/>
        </p:spPr>
        <p:txBody>
          <a:bodyPr wrap="square">
            <a:spAutoFit/>
          </a:bodyPr>
          <a:lstStyle/>
          <a:p>
            <a:r>
              <a:rPr lang="en-US" sz="2800" b="0" i="0" dirty="0">
                <a:solidFill>
                  <a:schemeClr val="tx2"/>
                </a:solidFill>
                <a:effectLst/>
                <a:latin typeface="SourceSansProRegular"/>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sz="2800" dirty="0">
              <a:solidFill>
                <a:schemeClr val="tx2"/>
              </a:solidFill>
            </a:endParaRPr>
          </a:p>
        </p:txBody>
      </p:sp>
    </p:spTree>
    <p:extLst>
      <p:ext uri="{BB962C8B-B14F-4D97-AF65-F5344CB8AC3E}">
        <p14:creationId xmlns:p14="http://schemas.microsoft.com/office/powerpoint/2010/main" val="386278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a:t>
            </a:r>
            <a:r>
              <a:rPr lang="en-US" b="1" i="0" dirty="0">
                <a:solidFill>
                  <a:schemeClr val="tx2"/>
                </a:solidFill>
                <a:effectLst/>
                <a:latin typeface="SourceSansProRegular"/>
              </a:rPr>
              <a:t>interpreted</a:t>
            </a:r>
            <a:r>
              <a:rPr lang="en-US" b="0" i="0" dirty="0">
                <a:solidFill>
                  <a:schemeClr val="bg1">
                    <a:lumMod val="85000"/>
                  </a:schemeClr>
                </a:solidFill>
                <a:effectLst/>
                <a:latin typeface="SourceSansProRegular"/>
              </a:rPr>
              <a:t>,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11266" name="Picture 2" descr="STOP IT! There are no Compiled and Interpreted Languages! | by Skrew  Everything | From The Scratch | Medium">
            <a:extLst>
              <a:ext uri="{FF2B5EF4-FFF2-40B4-BE49-F238E27FC236}">
                <a16:creationId xmlns:a16="http://schemas.microsoft.com/office/drawing/2014/main" id="{F595245C-5A80-1293-4168-6B0E07F97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676" y="2165357"/>
            <a:ext cx="5185559" cy="252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05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 </a:t>
            </a:r>
            <a:r>
              <a:rPr lang="en-US" b="1" i="0" dirty="0">
                <a:solidFill>
                  <a:schemeClr val="tx2"/>
                </a:solidFill>
                <a:effectLst/>
                <a:latin typeface="SourceSansProRegular"/>
              </a:rPr>
              <a:t>object-oriented</a:t>
            </a:r>
            <a:r>
              <a:rPr lang="en-US" b="0" i="0" dirty="0">
                <a:solidFill>
                  <a:schemeClr val="bg1">
                    <a:lumMod val="85000"/>
                  </a:schemeClr>
                </a:solidFill>
                <a:effectLst/>
                <a:latin typeface="SourceSansProRegular"/>
              </a:rPr>
              <a:t>,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12290" name="Picture 2" descr="Vecteur Stock Object oriented programming language or OOP paradigm  explanation outline diagram. Labeled educational scheme with class, objects,  attributes and methods for coding system and type vector illustration. |  Adobe Stock">
            <a:extLst>
              <a:ext uri="{FF2B5EF4-FFF2-40B4-BE49-F238E27FC236}">
                <a16:creationId xmlns:a16="http://schemas.microsoft.com/office/drawing/2014/main" id="{3A09B49D-FFA0-8227-9AD0-B907D8454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9"/>
          <a:stretch/>
        </p:blipFill>
        <p:spPr bwMode="auto">
          <a:xfrm>
            <a:off x="7291449" y="1460665"/>
            <a:ext cx="4157354" cy="44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4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a:t>
            </a:r>
            <a:r>
              <a:rPr lang="en-US" b="0" i="0" dirty="0">
                <a:solidFill>
                  <a:schemeClr val="bg1">
                    <a:lumMod val="85000"/>
                  </a:schemeClr>
                </a:solidFill>
                <a:effectLst/>
                <a:latin typeface="SourceSansProRegular"/>
              </a:rPr>
              <a:t>, </a:t>
            </a:r>
            <a:r>
              <a:rPr lang="en-US" b="1" i="0" dirty="0">
                <a:solidFill>
                  <a:schemeClr val="tx2"/>
                </a:solidFill>
                <a:effectLst/>
                <a:latin typeface="SourceSansProRegular"/>
              </a:rPr>
              <a:t>high-level programming language </a:t>
            </a:r>
            <a:r>
              <a:rPr lang="en-US" b="0" i="0" dirty="0">
                <a:solidFill>
                  <a:schemeClr val="bg1">
                    <a:lumMod val="85000"/>
                  </a:schemeClr>
                </a:solidFill>
                <a:effectLst/>
                <a:latin typeface="SourceSansProRegular"/>
              </a:rPr>
              <a:t>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15362" name="Picture 2" descr="What is a High Level Programming Language? | by Charles Dahab | Medium">
            <a:extLst>
              <a:ext uri="{FF2B5EF4-FFF2-40B4-BE49-F238E27FC236}">
                <a16:creationId xmlns:a16="http://schemas.microsoft.com/office/drawing/2014/main" id="{9A3D6F8E-AF21-BB43-1767-79EB347C0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656" y="1787967"/>
            <a:ext cx="4948929" cy="371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468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 high-level programming language </a:t>
            </a:r>
            <a:r>
              <a:rPr lang="en-US" b="0" i="0" dirty="0">
                <a:solidFill>
                  <a:schemeClr val="bg1">
                    <a:lumMod val="85000"/>
                  </a:schemeClr>
                </a:solidFill>
                <a:effectLst/>
                <a:latin typeface="SourceSansProRegular"/>
              </a:rPr>
              <a:t>with dynamic semantics. Its </a:t>
            </a:r>
            <a:r>
              <a:rPr lang="en-US" b="1" i="0" dirty="0">
                <a:solidFill>
                  <a:schemeClr val="tx2"/>
                </a:solidFill>
                <a:effectLst/>
                <a:latin typeface="SourceSansProRegular"/>
              </a:rPr>
              <a:t>high-level built in data structures</a:t>
            </a:r>
            <a:r>
              <a:rPr lang="en-US" b="0" i="0" dirty="0">
                <a:solidFill>
                  <a:schemeClr val="bg1">
                    <a:lumMod val="85000"/>
                  </a:schemeClr>
                </a:solidFill>
                <a:effectLst/>
                <a:latin typeface="SourceSansProRegular"/>
              </a:rPr>
              <a:t>,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17410" name="Picture 2" descr="Data Structures in Python - Scaler Topics">
            <a:extLst>
              <a:ext uri="{FF2B5EF4-FFF2-40B4-BE49-F238E27FC236}">
                <a16:creationId xmlns:a16="http://schemas.microsoft.com/office/drawing/2014/main" id="{557BE57A-1591-CEE1-C81D-C631391C57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162"/>
          <a:stretch/>
        </p:blipFill>
        <p:spPr bwMode="auto">
          <a:xfrm>
            <a:off x="6096000" y="1568422"/>
            <a:ext cx="5739383" cy="363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64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 high-level programming language </a:t>
            </a:r>
            <a:r>
              <a:rPr lang="en-US" b="0" i="0" dirty="0">
                <a:solidFill>
                  <a:schemeClr val="bg1">
                    <a:lumMod val="85000"/>
                  </a:schemeClr>
                </a:solidFill>
                <a:effectLst/>
                <a:latin typeface="SourceSansProRegular"/>
              </a:rPr>
              <a:t>with dynamic semantics. Its high-level built in data structures, combined with </a:t>
            </a:r>
            <a:r>
              <a:rPr lang="en-US" b="1" i="0" dirty="0">
                <a:solidFill>
                  <a:schemeClr val="tx2"/>
                </a:solidFill>
                <a:effectLst/>
                <a:latin typeface="SourceSansProRegular"/>
              </a:rPr>
              <a:t>dynamic typing</a:t>
            </a:r>
            <a:r>
              <a:rPr lang="en-US" b="0" i="0" dirty="0">
                <a:solidFill>
                  <a:schemeClr val="bg1">
                    <a:lumMod val="85000"/>
                  </a:schemeClr>
                </a:solidFill>
                <a:effectLst/>
                <a:latin typeface="SourceSansProRegular"/>
              </a:rPr>
              <a:t>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19458" name="Picture 2" descr="The Type System Every Programmer Should Know | by Zack | Towards Data  Science">
            <a:extLst>
              <a:ext uri="{FF2B5EF4-FFF2-40B4-BE49-F238E27FC236}">
                <a16:creationId xmlns:a16="http://schemas.microsoft.com/office/drawing/2014/main" id="{8EEE9A6A-3D67-8FE7-5B16-5A156C2E8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052" y="2448177"/>
            <a:ext cx="5114306" cy="241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9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372704"/>
            <a:ext cx="9594576" cy="2387600"/>
          </a:xfrm>
        </p:spPr>
        <p:txBody>
          <a:bodyPr/>
          <a:lstStyle/>
          <a:p>
            <a:r>
              <a:rPr lang="en-US" b="1" dirty="0">
                <a:latin typeface="Futura" panose="020B0602020204020303" pitchFamily="34" charset="-79"/>
                <a:cs typeface="Futura" panose="020B0602020204020303" pitchFamily="34" charset="-79"/>
              </a:rPr>
              <a:t>Why Take this Course?</a:t>
            </a:r>
          </a:p>
        </p:txBody>
      </p:sp>
    </p:spTree>
    <p:extLst>
      <p:ext uri="{BB962C8B-B14F-4D97-AF65-F5344CB8AC3E}">
        <p14:creationId xmlns:p14="http://schemas.microsoft.com/office/powerpoint/2010/main" val="2116772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 high-level programming language </a:t>
            </a:r>
            <a:r>
              <a:rPr lang="en-US" b="0" i="0" dirty="0">
                <a:solidFill>
                  <a:schemeClr val="bg1">
                    <a:lumMod val="85000"/>
                  </a:schemeClr>
                </a:solidFill>
                <a:effectLst/>
                <a:latin typeface="SourceSansProRegular"/>
              </a:rPr>
              <a:t>with dynamic semantics. Its high-level built in data structures, combined with dynamic typing and dynamic binding, make it very attractive for </a:t>
            </a:r>
            <a:r>
              <a:rPr lang="en-US" b="1" i="0" dirty="0">
                <a:solidFill>
                  <a:schemeClr val="tx2"/>
                </a:solidFill>
                <a:effectLst/>
                <a:latin typeface="SourceSansProRegular"/>
              </a:rPr>
              <a:t>Rapid Application Development</a:t>
            </a:r>
            <a:r>
              <a:rPr lang="en-US" b="0" i="0" dirty="0">
                <a:solidFill>
                  <a:schemeClr val="bg1">
                    <a:lumMod val="85000"/>
                  </a:schemeClr>
                </a:solidFill>
                <a:effectLst/>
                <a:latin typeface="SourceSansProRegular"/>
              </a:rPr>
              <a: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a:t>
            </a:r>
            <a:endParaRPr lang="en-US" dirty="0">
              <a:solidFill>
                <a:schemeClr val="bg1">
                  <a:lumMod val="85000"/>
                </a:schemeClr>
              </a:solidFill>
            </a:endParaRPr>
          </a:p>
        </p:txBody>
      </p:sp>
      <p:pic>
        <p:nvPicPr>
          <p:cNvPr id="20482" name="Picture 2" descr="A Guide to Rapid Application Development Platforms - TrackVia">
            <a:extLst>
              <a:ext uri="{FF2B5EF4-FFF2-40B4-BE49-F238E27FC236}">
                <a16:creationId xmlns:a16="http://schemas.microsoft.com/office/drawing/2014/main" id="{5337C454-98D5-5089-11E8-6D8A947B8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422" y="2291938"/>
            <a:ext cx="5066805" cy="2006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194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 high-level programming language </a:t>
            </a:r>
            <a:r>
              <a:rPr lang="en-US" b="0" i="0" dirty="0">
                <a:solidFill>
                  <a:schemeClr val="bg1">
                    <a:lumMod val="85000"/>
                  </a:schemeClr>
                </a:solidFill>
                <a:effectLst/>
                <a:latin typeface="SourceSansProRegular"/>
              </a:rPr>
              <a:t>with dynamic semantics. Its high-level built in data structures, combined with dynamic typing and dynamic binding, make it very attractive for Rapid Application Development, as well as for use as a scripting or glue language to connect existing components together. </a:t>
            </a:r>
            <a:r>
              <a:rPr lang="en-US" b="1" i="0" dirty="0">
                <a:solidFill>
                  <a:schemeClr val="tx2"/>
                </a:solidFill>
                <a:effectLst/>
                <a:latin typeface="SourceSansProRegular"/>
              </a:rPr>
              <a:t>Python's simple, easy to learn syntax emphasizes readability and therefore reduces the cost of program maintenance</a:t>
            </a:r>
            <a:r>
              <a:rPr lang="en-US" b="0" i="0" dirty="0">
                <a:solidFill>
                  <a:schemeClr val="bg1">
                    <a:lumMod val="85000"/>
                  </a:schemeClr>
                </a:solidFill>
                <a:effectLst/>
                <a:latin typeface="SourceSansProRegular"/>
              </a:rPr>
              <a:t>. Python supports modules and packages, which encourages program modularity and code reuse.</a:t>
            </a:r>
            <a:endParaRPr lang="en-US" dirty="0">
              <a:solidFill>
                <a:schemeClr val="bg1">
                  <a:lumMod val="85000"/>
                </a:schemeClr>
              </a:solidFill>
            </a:endParaRPr>
          </a:p>
        </p:txBody>
      </p:sp>
      <p:pic>
        <p:nvPicPr>
          <p:cNvPr id="21506" name="Picture 2" descr="Software Maintenance Overview">
            <a:extLst>
              <a:ext uri="{FF2B5EF4-FFF2-40B4-BE49-F238E27FC236}">
                <a16:creationId xmlns:a16="http://schemas.microsoft.com/office/drawing/2014/main" id="{10551662-BAAB-1BE4-266D-05D5F279E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029" y="1957999"/>
            <a:ext cx="4070301" cy="341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796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128155" y="462405"/>
            <a:ext cx="8597735" cy="1325563"/>
          </a:xfrm>
        </p:spPr>
        <p:txBody>
          <a:bodyPr>
            <a:normAutofit/>
          </a:bodyPr>
          <a:lstStyle/>
          <a:p>
            <a:r>
              <a:rPr lang="en-US" b="1" dirty="0">
                <a:solidFill>
                  <a:srgbClr val="98322D"/>
                </a:solidFill>
                <a:latin typeface="Futura" panose="020B0602020204020303" pitchFamily="34" charset="-79"/>
                <a:cs typeface="Futura" panose="020B0602020204020303" pitchFamily="34" charset="-79"/>
              </a:rPr>
              <a:t>What is Python? </a:t>
            </a:r>
          </a:p>
        </p:txBody>
      </p:sp>
      <p:sp>
        <p:nvSpPr>
          <p:cNvPr id="4" name="TextBox 3">
            <a:extLst>
              <a:ext uri="{FF2B5EF4-FFF2-40B4-BE49-F238E27FC236}">
                <a16:creationId xmlns:a16="http://schemas.microsoft.com/office/drawing/2014/main" id="{4F9C9424-6948-FC2F-A9D4-24F178D7B382}"/>
              </a:ext>
            </a:extLst>
          </p:cNvPr>
          <p:cNvSpPr txBox="1"/>
          <p:nvPr/>
        </p:nvSpPr>
        <p:spPr>
          <a:xfrm>
            <a:off x="1128155" y="1787967"/>
            <a:ext cx="4967845" cy="3416320"/>
          </a:xfrm>
          <a:prstGeom prst="rect">
            <a:avLst/>
          </a:prstGeom>
          <a:noFill/>
        </p:spPr>
        <p:txBody>
          <a:bodyPr wrap="square">
            <a:spAutoFit/>
          </a:bodyPr>
          <a:lstStyle/>
          <a:p>
            <a:r>
              <a:rPr lang="en-US" b="0" i="0" dirty="0">
                <a:solidFill>
                  <a:schemeClr val="bg1">
                    <a:lumMod val="85000"/>
                  </a:schemeClr>
                </a:solidFill>
                <a:effectLst/>
                <a:latin typeface="SourceSansProRegular"/>
              </a:rPr>
              <a:t>Python is an interpreted</a:t>
            </a:r>
            <a:r>
              <a:rPr lang="en-US" dirty="0">
                <a:solidFill>
                  <a:schemeClr val="bg1">
                    <a:lumMod val="85000"/>
                  </a:schemeClr>
                </a:solidFill>
                <a:latin typeface="SourceSansProRegular"/>
              </a:rPr>
              <a:t>, object-oriented, high-level programming language </a:t>
            </a:r>
            <a:r>
              <a:rPr lang="en-US" b="0" i="0" dirty="0">
                <a:solidFill>
                  <a:schemeClr val="bg1">
                    <a:lumMod val="85000"/>
                  </a:schemeClr>
                </a:solidFill>
                <a:effectLst/>
                <a:latin typeface="SourceSansProRegular"/>
              </a:rPr>
              <a:t>with dynamic semantics. Its high-level built in data structures, combined with dynamic typing and dynamic binding, make it very attractive for Rapid Application Development, as well as for use as a scripting or glue language to connect existing components together. </a:t>
            </a:r>
            <a:r>
              <a:rPr lang="en-US" i="0" dirty="0">
                <a:solidFill>
                  <a:schemeClr val="bg1">
                    <a:lumMod val="85000"/>
                  </a:schemeClr>
                </a:solidFill>
                <a:effectLst/>
                <a:latin typeface="SourceSansProRegular"/>
              </a:rPr>
              <a:t>Python's simple, easy to learn syntax emphasizes readability and therefore reduces the cost of program maintenance</a:t>
            </a:r>
            <a:r>
              <a:rPr lang="en-US" b="0" i="0" dirty="0">
                <a:solidFill>
                  <a:schemeClr val="bg1">
                    <a:lumMod val="85000"/>
                  </a:schemeClr>
                </a:solidFill>
                <a:effectLst/>
                <a:latin typeface="SourceSansProRegular"/>
              </a:rPr>
              <a:t>. </a:t>
            </a:r>
            <a:r>
              <a:rPr lang="en-US" b="1" i="0" dirty="0">
                <a:solidFill>
                  <a:schemeClr val="tx2"/>
                </a:solidFill>
                <a:effectLst/>
                <a:latin typeface="SourceSansProRegular"/>
              </a:rPr>
              <a:t>Python supports modules and packages, which encourages program modularity and code reuse.</a:t>
            </a:r>
            <a:endParaRPr lang="en-US" b="1" dirty="0">
              <a:solidFill>
                <a:schemeClr val="tx2"/>
              </a:solidFill>
            </a:endParaRPr>
          </a:p>
        </p:txBody>
      </p:sp>
      <p:pic>
        <p:nvPicPr>
          <p:cNvPr id="23556" name="Picture 4" descr="Importance Of Code Reusability In Software Development | BrowserStack">
            <a:extLst>
              <a:ext uri="{FF2B5EF4-FFF2-40B4-BE49-F238E27FC236}">
                <a16:creationId xmlns:a16="http://schemas.microsoft.com/office/drawing/2014/main" id="{6A737206-B2FF-5D92-0F85-ADFA2117A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527" y="2268188"/>
            <a:ext cx="3684318" cy="368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57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8" y="2078966"/>
            <a:ext cx="8925803" cy="2823850"/>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Beautiful is better than ugly</a:t>
            </a:r>
          </a:p>
          <a:p>
            <a:pPr marL="457200" indent="-457200">
              <a:lnSpc>
                <a:spcPct val="150000"/>
              </a:lnSpc>
              <a:buAutoNum type="arabicPeriod"/>
            </a:pPr>
            <a:r>
              <a:rPr lang="en-US" sz="2000" dirty="0">
                <a:solidFill>
                  <a:schemeClr val="tx2"/>
                </a:solidFill>
                <a:latin typeface="Avenir Next" panose="020B0503020202020204" pitchFamily="34" charset="0"/>
              </a:rPr>
              <a:t>Explicit is better than implicit</a:t>
            </a:r>
          </a:p>
          <a:p>
            <a:pPr marL="457200" indent="-457200">
              <a:lnSpc>
                <a:spcPct val="150000"/>
              </a:lnSpc>
              <a:buAutoNum type="arabicPeriod"/>
            </a:pPr>
            <a:r>
              <a:rPr lang="en-US" sz="2000" dirty="0">
                <a:solidFill>
                  <a:schemeClr val="tx2"/>
                </a:solidFill>
                <a:latin typeface="Avenir Next" panose="020B0503020202020204" pitchFamily="34" charset="0"/>
              </a:rPr>
              <a:t>Simple is better than complex</a:t>
            </a:r>
          </a:p>
          <a:p>
            <a:pPr marL="457200" indent="-457200">
              <a:lnSpc>
                <a:spcPct val="150000"/>
              </a:lnSpc>
              <a:buAutoNum type="arabicPeriod"/>
            </a:pPr>
            <a:r>
              <a:rPr lang="en-US" sz="2000" dirty="0">
                <a:solidFill>
                  <a:schemeClr val="tx2"/>
                </a:solidFill>
                <a:latin typeface="Avenir Next" panose="020B0503020202020204" pitchFamily="34" charset="0"/>
              </a:rPr>
              <a:t>Complex is better than complicated</a:t>
            </a:r>
          </a:p>
          <a:p>
            <a:pPr marL="457200" indent="-457200">
              <a:lnSpc>
                <a:spcPct val="150000"/>
              </a:lnSpc>
              <a:buAutoNum type="arabicPeriod"/>
            </a:pPr>
            <a:r>
              <a:rPr lang="en-US" sz="2000" dirty="0">
                <a:solidFill>
                  <a:schemeClr val="tx2"/>
                </a:solidFill>
                <a:latin typeface="Avenir Next" panose="020B0503020202020204" pitchFamily="34" charset="0"/>
              </a:rPr>
              <a:t>Flat is better than nested</a:t>
            </a:r>
          </a:p>
          <a:p>
            <a:pPr marL="457200" indent="-457200">
              <a:lnSpc>
                <a:spcPct val="150000"/>
              </a:lnSpc>
              <a:buAutoNum type="arabicPeriod"/>
            </a:pPr>
            <a:r>
              <a:rPr lang="en-US" sz="2000" dirty="0">
                <a:solidFill>
                  <a:schemeClr val="tx2"/>
                </a:solidFill>
                <a:latin typeface="Avenir Next" panose="020B0503020202020204" pitchFamily="34" charset="0"/>
              </a:rPr>
              <a:t>Readability counts</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38"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Philosophy of Python</a:t>
            </a:r>
          </a:p>
        </p:txBody>
      </p:sp>
    </p:spTree>
    <p:extLst>
      <p:ext uri="{BB962C8B-B14F-4D97-AF65-F5344CB8AC3E}">
        <p14:creationId xmlns:p14="http://schemas.microsoft.com/office/powerpoint/2010/main" val="136993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372704"/>
            <a:ext cx="9594576" cy="2387600"/>
          </a:xfrm>
        </p:spPr>
        <p:txBody>
          <a:bodyPr/>
          <a:lstStyle/>
          <a:p>
            <a:r>
              <a:rPr lang="en-US" b="1" dirty="0">
                <a:latin typeface="Futura" panose="020B0602020204020303" pitchFamily="34" charset="-79"/>
                <a:cs typeface="Futura" panose="020B0602020204020303" pitchFamily="34" charset="-79"/>
              </a:rPr>
              <a:t>Fun Facts?</a:t>
            </a:r>
          </a:p>
        </p:txBody>
      </p:sp>
    </p:spTree>
    <p:extLst>
      <p:ext uri="{BB962C8B-B14F-4D97-AF65-F5344CB8AC3E}">
        <p14:creationId xmlns:p14="http://schemas.microsoft.com/office/powerpoint/2010/main" val="124302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8" y="2447100"/>
            <a:ext cx="8925803" cy="515526"/>
          </a:xfrm>
          <a:prstGeom prst="rect">
            <a:avLst/>
          </a:prstGeom>
          <a:noFill/>
        </p:spPr>
        <p:txBody>
          <a:bodyPr wrap="square" rtlCol="0">
            <a:spAutoFit/>
          </a:bodyPr>
          <a:lstStyle/>
          <a:p>
            <a:pPr>
              <a:lnSpc>
                <a:spcPct val="150000"/>
              </a:lnSpc>
            </a:pPr>
            <a:r>
              <a:rPr lang="en-US" sz="2000" dirty="0">
                <a:solidFill>
                  <a:srgbClr val="242424"/>
                </a:solidFill>
                <a:latin typeface="sohne"/>
              </a:rPr>
              <a:t>T</a:t>
            </a:r>
            <a:r>
              <a:rPr lang="en-US" sz="2000" b="0" i="0" dirty="0">
                <a:solidFill>
                  <a:srgbClr val="242424"/>
                </a:solidFill>
                <a:effectLst/>
                <a:latin typeface="sohne"/>
              </a:rPr>
              <a:t>he first Java version was released in 1995.</a:t>
            </a:r>
            <a:endParaRPr lang="en-US" sz="2000" dirty="0">
              <a:solidFill>
                <a:schemeClr val="tx2"/>
              </a:solidFill>
              <a:latin typeface="Avenir Next" panose="020B0503020202020204" pitchFamily="34" charset="0"/>
            </a:endParaRP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38" y="1121537"/>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Python is Older than Java</a:t>
            </a:r>
          </a:p>
        </p:txBody>
      </p:sp>
    </p:spTree>
    <p:extLst>
      <p:ext uri="{BB962C8B-B14F-4D97-AF65-F5344CB8AC3E}">
        <p14:creationId xmlns:p14="http://schemas.microsoft.com/office/powerpoint/2010/main" val="253154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1829108" y="2482727"/>
            <a:ext cx="8925803" cy="19005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0" i="0" dirty="0">
                <a:solidFill>
                  <a:srgbClr val="242424"/>
                </a:solidFill>
                <a:effectLst/>
                <a:latin typeface="sohne"/>
              </a:rPr>
              <a:t>Python surpassed French in popularity for primary school teaching in 2015</a:t>
            </a:r>
          </a:p>
          <a:p>
            <a:pPr marL="342900" indent="-342900">
              <a:lnSpc>
                <a:spcPct val="150000"/>
              </a:lnSpc>
              <a:buFont typeface="Arial" panose="020B0604020202020204" pitchFamily="34" charset="0"/>
              <a:buChar char="•"/>
            </a:pPr>
            <a:r>
              <a:rPr lang="en-US" sz="2000" b="0" i="0" dirty="0">
                <a:solidFill>
                  <a:srgbClr val="242424"/>
                </a:solidFill>
                <a:effectLst/>
                <a:latin typeface="sohne"/>
              </a:rPr>
              <a:t>Six out of ten parents prefer their children to learn Python over French, according to statistics.</a:t>
            </a:r>
          </a:p>
          <a:p>
            <a:pPr>
              <a:lnSpc>
                <a:spcPct val="150000"/>
              </a:lnSpc>
            </a:pPr>
            <a:endParaRPr lang="en-US" sz="2000" dirty="0">
              <a:solidFill>
                <a:schemeClr val="tx2"/>
              </a:solidFill>
              <a:latin typeface="Avenir Next" panose="020B0503020202020204" pitchFamily="34" charset="0"/>
            </a:endParaRP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829108" y="1157164"/>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Python &gt; French</a:t>
            </a:r>
          </a:p>
        </p:txBody>
      </p:sp>
    </p:spTree>
    <p:extLst>
      <p:ext uri="{BB962C8B-B14F-4D97-AF65-F5344CB8AC3E}">
        <p14:creationId xmlns:p14="http://schemas.microsoft.com/office/powerpoint/2010/main" val="1140648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1587689" y="2103221"/>
            <a:ext cx="8925803" cy="2823850"/>
          </a:xfrm>
          <a:prstGeom prst="rect">
            <a:avLst/>
          </a:prstGeom>
          <a:noFill/>
        </p:spPr>
        <p:txBody>
          <a:bodyPr wrap="square" rtlCol="0">
            <a:spAutoFit/>
          </a:bodyPr>
          <a:lstStyle/>
          <a:p>
            <a:pPr>
              <a:lnSpc>
                <a:spcPct val="150000"/>
              </a:lnSpc>
            </a:pPr>
            <a:r>
              <a:rPr lang="en-US" sz="2000" dirty="0">
                <a:solidFill>
                  <a:schemeClr val="tx2"/>
                </a:solidFill>
                <a:latin typeface="Avenir Next" panose="020B0503020202020204" pitchFamily="34" charset="0"/>
              </a:rPr>
              <a:t>“When he began implementing Python, Guido van Rossum was also reading the published scripts from “Monty Python’s Flying Circus”, a BBC comedy series from the 1970s. Van Rossum thought he needed a name that was short, unique, and slightly mysterious, so he decided to call the language Python.”</a:t>
            </a:r>
          </a:p>
          <a:p>
            <a:pPr marL="457200" indent="-457200">
              <a:lnSpc>
                <a:spcPct val="150000"/>
              </a:lnSpc>
              <a:buAutoNum type="arabicPeriod"/>
            </a:pPr>
            <a:endParaRPr lang="en-US" sz="2000" dirty="0">
              <a:solidFill>
                <a:schemeClr val="tx2"/>
              </a:solidFill>
              <a:latin typeface="Avenir Next" panose="020B0503020202020204" pitchFamily="34" charset="0"/>
            </a:endParaRP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587689"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Why is it Called Python?</a:t>
            </a:r>
          </a:p>
        </p:txBody>
      </p:sp>
    </p:spTree>
    <p:extLst>
      <p:ext uri="{BB962C8B-B14F-4D97-AF65-F5344CB8AC3E}">
        <p14:creationId xmlns:p14="http://schemas.microsoft.com/office/powerpoint/2010/main" val="2219922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nty Python's Flying Circus' turns 48 in America today! | Tellyspotting">
            <a:extLst>
              <a:ext uri="{FF2B5EF4-FFF2-40B4-BE49-F238E27FC236}">
                <a16:creationId xmlns:a16="http://schemas.microsoft.com/office/drawing/2014/main" id="{B75F722D-C860-93A8-D063-6489E06ED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376" y="553687"/>
            <a:ext cx="10223333" cy="575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10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2007238" y="2078966"/>
            <a:ext cx="8925803" cy="2823850"/>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Python conceptualized in the 1980s</a:t>
            </a:r>
          </a:p>
          <a:p>
            <a:pPr marL="457200" indent="-457200">
              <a:lnSpc>
                <a:spcPct val="150000"/>
              </a:lnSpc>
              <a:buAutoNum type="arabicPeriod"/>
            </a:pPr>
            <a:r>
              <a:rPr lang="en-US" sz="2000" dirty="0">
                <a:solidFill>
                  <a:schemeClr val="tx2"/>
                </a:solidFill>
                <a:latin typeface="Avenir Next" panose="020B0503020202020204" pitchFamily="34" charset="0"/>
              </a:rPr>
              <a:t>Python 0.9 released in 1991</a:t>
            </a:r>
          </a:p>
          <a:p>
            <a:pPr marL="457200" indent="-457200">
              <a:lnSpc>
                <a:spcPct val="150000"/>
              </a:lnSpc>
              <a:buAutoNum type="arabicPeriod"/>
            </a:pPr>
            <a:r>
              <a:rPr lang="en-US" sz="2000" dirty="0">
                <a:solidFill>
                  <a:schemeClr val="tx2"/>
                </a:solidFill>
                <a:latin typeface="Avenir Next" panose="020B0503020202020204" pitchFamily="34" charset="0"/>
              </a:rPr>
              <a:t>Python 2.0 released in 2000</a:t>
            </a:r>
          </a:p>
          <a:p>
            <a:pPr marL="457200" indent="-457200">
              <a:lnSpc>
                <a:spcPct val="150000"/>
              </a:lnSpc>
              <a:buAutoNum type="arabicPeriod"/>
            </a:pPr>
            <a:r>
              <a:rPr lang="en-US" sz="2000" dirty="0">
                <a:solidFill>
                  <a:schemeClr val="tx2"/>
                </a:solidFill>
                <a:latin typeface="Avenir Next" panose="020B0503020202020204" pitchFamily="34" charset="0"/>
              </a:rPr>
              <a:t>Python 3.0 released in 2008</a:t>
            </a:r>
          </a:p>
          <a:p>
            <a:pPr marL="457200" indent="-457200">
              <a:lnSpc>
                <a:spcPct val="150000"/>
              </a:lnSpc>
              <a:buAutoNum type="arabicPeriod"/>
            </a:pPr>
            <a:r>
              <a:rPr lang="en-US" sz="2000" dirty="0">
                <a:solidFill>
                  <a:schemeClr val="tx2"/>
                </a:solidFill>
                <a:latin typeface="Avenir Next" panose="020B0503020202020204" pitchFamily="34" charset="0"/>
              </a:rPr>
              <a:t>Python 3.9 released in 2020</a:t>
            </a:r>
          </a:p>
          <a:p>
            <a:pPr marL="457200" indent="-457200">
              <a:lnSpc>
                <a:spcPct val="150000"/>
              </a:lnSpc>
              <a:buAutoNum type="arabicPeriod"/>
            </a:pPr>
            <a:r>
              <a:rPr lang="en-US" sz="2000" dirty="0">
                <a:solidFill>
                  <a:schemeClr val="tx2"/>
                </a:solidFill>
                <a:latin typeface="Avenir Next" panose="020B0503020202020204" pitchFamily="34" charset="0"/>
              </a:rPr>
              <a:t>You are taking this class in 2024</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2007238"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History of Python</a:t>
            </a:r>
          </a:p>
        </p:txBody>
      </p:sp>
    </p:spTree>
    <p:extLst>
      <p:ext uri="{BB962C8B-B14F-4D97-AF65-F5344CB8AC3E}">
        <p14:creationId xmlns:p14="http://schemas.microsoft.com/office/powerpoint/2010/main" val="35873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994945"/>
            <a:ext cx="9594576" cy="858079"/>
          </a:xfrm>
        </p:spPr>
        <p:txBody>
          <a:bodyPr>
            <a:normAutofit/>
          </a:bodyPr>
          <a:lstStyle/>
          <a:p>
            <a:r>
              <a:rPr lang="en-US" sz="4000" b="1" dirty="0">
                <a:latin typeface="Futura" panose="020B0602020204020303" pitchFamily="34" charset="-79"/>
                <a:cs typeface="Futura" panose="020B0602020204020303" pitchFamily="34" charset="-79"/>
              </a:rPr>
              <a:t>Can be Used for Anything.</a:t>
            </a:r>
          </a:p>
        </p:txBody>
      </p:sp>
      <p:sp>
        <p:nvSpPr>
          <p:cNvPr id="3" name="TextBox 2">
            <a:extLst>
              <a:ext uri="{FF2B5EF4-FFF2-40B4-BE49-F238E27FC236}">
                <a16:creationId xmlns:a16="http://schemas.microsoft.com/office/drawing/2014/main" id="{8E9C5092-9184-18E7-359B-09E0E5555A5E}"/>
              </a:ext>
            </a:extLst>
          </p:cNvPr>
          <p:cNvSpPr txBox="1"/>
          <p:nvPr/>
        </p:nvSpPr>
        <p:spPr>
          <a:xfrm>
            <a:off x="2414976" y="2263724"/>
            <a:ext cx="7680097" cy="3747180"/>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Web development</a:t>
            </a:r>
          </a:p>
          <a:p>
            <a:pPr marL="457200" indent="-457200">
              <a:lnSpc>
                <a:spcPct val="150000"/>
              </a:lnSpc>
              <a:buAutoNum type="arabicPeriod"/>
            </a:pPr>
            <a:r>
              <a:rPr lang="en-US" sz="2000" dirty="0">
                <a:solidFill>
                  <a:schemeClr val="tx2"/>
                </a:solidFill>
                <a:latin typeface="Avenir Next" panose="020B0503020202020204" pitchFamily="34" charset="0"/>
              </a:rPr>
              <a:t>Data science</a:t>
            </a:r>
          </a:p>
          <a:p>
            <a:pPr marL="457200" indent="-457200">
              <a:lnSpc>
                <a:spcPct val="150000"/>
              </a:lnSpc>
              <a:buAutoNum type="arabicPeriod"/>
            </a:pPr>
            <a:r>
              <a:rPr lang="en-US" sz="2000" dirty="0">
                <a:solidFill>
                  <a:schemeClr val="tx2"/>
                </a:solidFill>
                <a:latin typeface="Avenir Next" panose="020B0503020202020204" pitchFamily="34" charset="0"/>
              </a:rPr>
              <a:t>Machine learning</a:t>
            </a:r>
          </a:p>
          <a:p>
            <a:pPr marL="457200" indent="-457200">
              <a:lnSpc>
                <a:spcPct val="150000"/>
              </a:lnSpc>
              <a:buAutoNum type="arabicPeriod"/>
            </a:pPr>
            <a:r>
              <a:rPr lang="en-US" sz="2000" dirty="0">
                <a:solidFill>
                  <a:schemeClr val="tx2"/>
                </a:solidFill>
                <a:latin typeface="Avenir Next" panose="020B0503020202020204" pitchFamily="34" charset="0"/>
              </a:rPr>
              <a:t>Game development</a:t>
            </a:r>
          </a:p>
          <a:p>
            <a:pPr marL="457200" indent="-457200">
              <a:lnSpc>
                <a:spcPct val="150000"/>
              </a:lnSpc>
              <a:buAutoNum type="arabicPeriod"/>
            </a:pPr>
            <a:r>
              <a:rPr lang="en-US" sz="2000" dirty="0">
                <a:solidFill>
                  <a:schemeClr val="tx2"/>
                </a:solidFill>
                <a:latin typeface="Avenir Next" panose="020B0503020202020204" pitchFamily="34" charset="0"/>
              </a:rPr>
              <a:t>Quantitative Finance</a:t>
            </a:r>
          </a:p>
          <a:p>
            <a:pPr marL="457200" indent="-457200">
              <a:lnSpc>
                <a:spcPct val="150000"/>
              </a:lnSpc>
              <a:buAutoNum type="arabicPeriod"/>
            </a:pPr>
            <a:r>
              <a:rPr lang="en-US" sz="2000" dirty="0">
                <a:solidFill>
                  <a:schemeClr val="tx2"/>
                </a:solidFill>
                <a:latin typeface="Avenir Next" panose="020B0503020202020204" pitchFamily="34" charset="0"/>
              </a:rPr>
              <a:t>Internet of Things</a:t>
            </a:r>
          </a:p>
          <a:p>
            <a:pPr marL="457200" indent="-457200">
              <a:lnSpc>
                <a:spcPct val="150000"/>
              </a:lnSpc>
              <a:buAutoNum type="arabicPeriod"/>
            </a:pPr>
            <a:r>
              <a:rPr lang="en-US" sz="2000" dirty="0">
                <a:solidFill>
                  <a:schemeClr val="tx2"/>
                </a:solidFill>
                <a:latin typeface="Avenir Next" panose="020B0503020202020204" pitchFamily="34" charset="0"/>
              </a:rPr>
              <a:t>Automation and Scription</a:t>
            </a:r>
          </a:p>
          <a:p>
            <a:pPr marL="457200" indent="-457200">
              <a:lnSpc>
                <a:spcPct val="150000"/>
              </a:lnSpc>
              <a:buAutoNum type="arabicPeriod"/>
            </a:pPr>
            <a:r>
              <a:rPr lang="en-US" sz="2000" dirty="0">
                <a:solidFill>
                  <a:schemeClr val="tx2"/>
                </a:solidFill>
                <a:latin typeface="Avenir Next" panose="020B0503020202020204" pitchFamily="34" charset="0"/>
              </a:rPr>
              <a:t>Scripting…</a:t>
            </a:r>
          </a:p>
        </p:txBody>
      </p:sp>
    </p:spTree>
    <p:extLst>
      <p:ext uri="{BB962C8B-B14F-4D97-AF65-F5344CB8AC3E}">
        <p14:creationId xmlns:p14="http://schemas.microsoft.com/office/powerpoint/2010/main" val="3722934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274DF-1B75-8AC4-132C-EF60CAD87E1C}"/>
              </a:ext>
            </a:extLst>
          </p:cNvPr>
          <p:cNvSpPr txBox="1"/>
          <p:nvPr/>
        </p:nvSpPr>
        <p:spPr>
          <a:xfrm>
            <a:off x="1258959" y="2078966"/>
            <a:ext cx="8925803" cy="600164"/>
          </a:xfrm>
          <a:prstGeom prst="rect">
            <a:avLst/>
          </a:prstGeom>
          <a:noFill/>
        </p:spPr>
        <p:txBody>
          <a:bodyPr wrap="square" rtlCol="0">
            <a:spAutoFit/>
          </a:bodyPr>
          <a:lstStyle/>
          <a:p>
            <a:pPr>
              <a:lnSpc>
                <a:spcPct val="150000"/>
              </a:lnSpc>
            </a:pPr>
            <a:r>
              <a:rPr lang="en-US" sz="2400" dirty="0">
                <a:solidFill>
                  <a:schemeClr val="tx2"/>
                </a:solidFill>
                <a:latin typeface="Avenir Next" panose="020B0503020202020204" pitchFamily="34" charset="0"/>
              </a:rPr>
              <a:t>A: Because the language is above C level</a:t>
            </a:r>
          </a:p>
        </p:txBody>
      </p:sp>
      <p:sp>
        <p:nvSpPr>
          <p:cNvPr id="2" name="Title 1">
            <a:extLst>
              <a:ext uri="{FF2B5EF4-FFF2-40B4-BE49-F238E27FC236}">
                <a16:creationId xmlns:a16="http://schemas.microsoft.com/office/drawing/2014/main" id="{7DB42C62-06EE-7E5F-CCE1-73070BC95FE8}"/>
              </a:ext>
            </a:extLst>
          </p:cNvPr>
          <p:cNvSpPr>
            <a:spLocks noGrp="1"/>
          </p:cNvSpPr>
          <p:nvPr>
            <p:ph type="title"/>
          </p:nvPr>
        </p:nvSpPr>
        <p:spPr>
          <a:xfrm>
            <a:off x="1258959" y="753403"/>
            <a:ext cx="10515600" cy="1325563"/>
          </a:xfrm>
        </p:spPr>
        <p:txBody>
          <a:bodyPr/>
          <a:lstStyle/>
          <a:p>
            <a:r>
              <a:rPr lang="en-US" b="1" dirty="0">
                <a:solidFill>
                  <a:srgbClr val="98322D"/>
                </a:solidFill>
                <a:latin typeface="Futura" panose="020B0602020204020303" pitchFamily="34" charset="-79"/>
                <a:cs typeface="Futura" panose="020B0602020204020303" pitchFamily="34" charset="-79"/>
              </a:rPr>
              <a:t>Why does Python live on Land? </a:t>
            </a:r>
          </a:p>
        </p:txBody>
      </p:sp>
    </p:spTree>
    <p:extLst>
      <p:ext uri="{BB962C8B-B14F-4D97-AF65-F5344CB8AC3E}">
        <p14:creationId xmlns:p14="http://schemas.microsoft.com/office/powerpoint/2010/main" val="2598002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F24A4A-78D6-18EB-68E2-DA3DD7561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635" y="503635"/>
            <a:ext cx="5850730" cy="585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4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192694" y="1325216"/>
            <a:ext cx="9594576" cy="858079"/>
          </a:xfrm>
        </p:spPr>
        <p:txBody>
          <a:bodyPr>
            <a:normAutofit/>
          </a:bodyPr>
          <a:lstStyle/>
          <a:p>
            <a:r>
              <a:rPr lang="en-US" sz="4000" b="1" dirty="0">
                <a:latin typeface="Futura" panose="020B0602020204020303" pitchFamily="34" charset="-79"/>
                <a:cs typeface="Futura" panose="020B0602020204020303" pitchFamily="34" charset="-79"/>
              </a:rPr>
              <a:t>Easy to Use &amp; Learn</a:t>
            </a:r>
          </a:p>
        </p:txBody>
      </p:sp>
      <p:sp>
        <p:nvSpPr>
          <p:cNvPr id="3" name="TextBox 2">
            <a:extLst>
              <a:ext uri="{FF2B5EF4-FFF2-40B4-BE49-F238E27FC236}">
                <a16:creationId xmlns:a16="http://schemas.microsoft.com/office/drawing/2014/main" id="{8E9C5092-9184-18E7-359B-09E0E5555A5E}"/>
              </a:ext>
            </a:extLst>
          </p:cNvPr>
          <p:cNvSpPr txBox="1"/>
          <p:nvPr/>
        </p:nvSpPr>
        <p:spPr>
          <a:xfrm>
            <a:off x="3213191" y="2389359"/>
            <a:ext cx="7680097" cy="1438855"/>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Readability</a:t>
            </a:r>
          </a:p>
          <a:p>
            <a:pPr marL="457200" indent="-457200">
              <a:lnSpc>
                <a:spcPct val="150000"/>
              </a:lnSpc>
              <a:buAutoNum type="arabicPeriod"/>
            </a:pPr>
            <a:r>
              <a:rPr lang="en-US" sz="2000" dirty="0">
                <a:solidFill>
                  <a:schemeClr val="tx2"/>
                </a:solidFill>
                <a:latin typeface="Avenir Next" panose="020B0503020202020204" pitchFamily="34" charset="0"/>
              </a:rPr>
              <a:t>High level language</a:t>
            </a:r>
          </a:p>
          <a:p>
            <a:pPr marL="457200" indent="-457200">
              <a:lnSpc>
                <a:spcPct val="150000"/>
              </a:lnSpc>
              <a:buAutoNum type="arabicPeriod"/>
            </a:pPr>
            <a:r>
              <a:rPr lang="en-US" sz="2000" dirty="0">
                <a:solidFill>
                  <a:schemeClr val="tx2"/>
                </a:solidFill>
                <a:latin typeface="Avenir Next" panose="020B0503020202020204" pitchFamily="34" charset="0"/>
              </a:rPr>
              <a:t>Rapid Prototyping (good for personal projects!!)</a:t>
            </a:r>
          </a:p>
        </p:txBody>
      </p:sp>
    </p:spTree>
    <p:extLst>
      <p:ext uri="{BB962C8B-B14F-4D97-AF65-F5344CB8AC3E}">
        <p14:creationId xmlns:p14="http://schemas.microsoft.com/office/powerpoint/2010/main" val="364797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410816" y="1364973"/>
            <a:ext cx="9594576" cy="858079"/>
          </a:xfrm>
        </p:spPr>
        <p:txBody>
          <a:bodyPr>
            <a:normAutofit/>
          </a:bodyPr>
          <a:lstStyle/>
          <a:p>
            <a:r>
              <a:rPr lang="en-US" sz="4000" b="1" dirty="0">
                <a:latin typeface="Futura" panose="020B0602020204020303" pitchFamily="34" charset="-79"/>
                <a:cs typeface="Futura" panose="020B0602020204020303" pitchFamily="34" charset="-79"/>
              </a:rPr>
              <a:t>Rich Ecosystem</a:t>
            </a:r>
          </a:p>
        </p:txBody>
      </p:sp>
      <p:sp>
        <p:nvSpPr>
          <p:cNvPr id="3" name="TextBox 2">
            <a:extLst>
              <a:ext uri="{FF2B5EF4-FFF2-40B4-BE49-F238E27FC236}">
                <a16:creationId xmlns:a16="http://schemas.microsoft.com/office/drawing/2014/main" id="{8E9C5092-9184-18E7-359B-09E0E5555A5E}"/>
              </a:ext>
            </a:extLst>
          </p:cNvPr>
          <p:cNvSpPr txBox="1"/>
          <p:nvPr/>
        </p:nvSpPr>
        <p:spPr>
          <a:xfrm>
            <a:off x="3213191" y="2389359"/>
            <a:ext cx="7680097" cy="1438855"/>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Lots of literature published on/using Python language</a:t>
            </a:r>
          </a:p>
          <a:p>
            <a:pPr marL="457200" indent="-457200">
              <a:lnSpc>
                <a:spcPct val="150000"/>
              </a:lnSpc>
              <a:buAutoNum type="arabicPeriod"/>
            </a:pPr>
            <a:r>
              <a:rPr lang="en-US" sz="2000" dirty="0">
                <a:solidFill>
                  <a:schemeClr val="tx2"/>
                </a:solidFill>
                <a:latin typeface="Avenir Next" panose="020B0503020202020204" pitchFamily="34" charset="0"/>
              </a:rPr>
              <a:t>Lots of libraries (137,000)</a:t>
            </a:r>
          </a:p>
          <a:p>
            <a:pPr marL="457200" indent="-457200">
              <a:lnSpc>
                <a:spcPct val="150000"/>
              </a:lnSpc>
              <a:buAutoNum type="arabicPeriod"/>
            </a:pPr>
            <a:r>
              <a:rPr lang="en-US" sz="2000" dirty="0">
                <a:solidFill>
                  <a:schemeClr val="tx2"/>
                </a:solidFill>
                <a:latin typeface="Avenir Next" panose="020B0503020202020204" pitchFamily="34" charset="0"/>
              </a:rPr>
              <a:t>Big development community</a:t>
            </a:r>
          </a:p>
        </p:txBody>
      </p:sp>
    </p:spTree>
    <p:extLst>
      <p:ext uri="{BB962C8B-B14F-4D97-AF65-F5344CB8AC3E}">
        <p14:creationId xmlns:p14="http://schemas.microsoft.com/office/powerpoint/2010/main" val="95954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Incredible Growth of Python - Stack Overflow">
            <a:extLst>
              <a:ext uri="{FF2B5EF4-FFF2-40B4-BE49-F238E27FC236}">
                <a16:creationId xmlns:a16="http://schemas.microsoft.com/office/drawing/2014/main" id="{A0B69A2F-AFA5-D202-256A-7B1C50CF2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166" y="231561"/>
            <a:ext cx="7457730" cy="639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4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367A0A-E56E-D5D5-FBE9-939634AEAD62}"/>
              </a:ext>
            </a:extLst>
          </p:cNvPr>
          <p:cNvSpPr>
            <a:spLocks noGrp="1"/>
          </p:cNvSpPr>
          <p:nvPr>
            <p:ph type="ctrTitle"/>
          </p:nvPr>
        </p:nvSpPr>
        <p:spPr>
          <a:xfrm>
            <a:off x="1298712" y="1258955"/>
            <a:ext cx="9594576" cy="858079"/>
          </a:xfrm>
        </p:spPr>
        <p:txBody>
          <a:bodyPr>
            <a:normAutofit/>
          </a:bodyPr>
          <a:lstStyle/>
          <a:p>
            <a:r>
              <a:rPr lang="en-US" sz="4000" b="1" dirty="0">
                <a:latin typeface="Futura" panose="020B0602020204020303" pitchFamily="34" charset="-79"/>
                <a:cs typeface="Futura" panose="020B0602020204020303" pitchFamily="34" charset="-79"/>
              </a:rPr>
              <a:t>Career / Research Opportunity</a:t>
            </a:r>
          </a:p>
        </p:txBody>
      </p:sp>
      <p:sp>
        <p:nvSpPr>
          <p:cNvPr id="3" name="TextBox 2">
            <a:extLst>
              <a:ext uri="{FF2B5EF4-FFF2-40B4-BE49-F238E27FC236}">
                <a16:creationId xmlns:a16="http://schemas.microsoft.com/office/drawing/2014/main" id="{8E9C5092-9184-18E7-359B-09E0E5555A5E}"/>
              </a:ext>
            </a:extLst>
          </p:cNvPr>
          <p:cNvSpPr txBox="1"/>
          <p:nvPr/>
        </p:nvSpPr>
        <p:spPr>
          <a:xfrm>
            <a:off x="1808460" y="2376107"/>
            <a:ext cx="7680097" cy="1438855"/>
          </a:xfrm>
          <a:prstGeom prst="rect">
            <a:avLst/>
          </a:prstGeom>
          <a:noFill/>
        </p:spPr>
        <p:txBody>
          <a:bodyPr wrap="square" rtlCol="0">
            <a:spAutoFit/>
          </a:bodyPr>
          <a:lstStyle/>
          <a:p>
            <a:pPr marL="457200" indent="-457200">
              <a:lnSpc>
                <a:spcPct val="150000"/>
              </a:lnSpc>
              <a:buAutoNum type="arabicPeriod"/>
            </a:pPr>
            <a:r>
              <a:rPr lang="en-US" sz="2000" dirty="0">
                <a:solidFill>
                  <a:schemeClr val="tx2"/>
                </a:solidFill>
                <a:latin typeface="Avenir Next" panose="020B0503020202020204" pitchFamily="34" charset="0"/>
              </a:rPr>
              <a:t>Lots of jobs hiring python developers</a:t>
            </a:r>
          </a:p>
          <a:p>
            <a:pPr marL="457200" indent="-457200">
              <a:lnSpc>
                <a:spcPct val="150000"/>
              </a:lnSpc>
              <a:buAutoNum type="arabicPeriod"/>
            </a:pPr>
            <a:r>
              <a:rPr lang="en-US" sz="2000" dirty="0">
                <a:solidFill>
                  <a:schemeClr val="tx2"/>
                </a:solidFill>
                <a:latin typeface="Avenir Next" panose="020B0503020202020204" pitchFamily="34" charset="0"/>
              </a:rPr>
              <a:t>Primary language for research</a:t>
            </a:r>
          </a:p>
          <a:p>
            <a:pPr marL="457200" indent="-457200">
              <a:lnSpc>
                <a:spcPct val="150000"/>
              </a:lnSpc>
              <a:buAutoNum type="arabicPeriod"/>
            </a:pPr>
            <a:r>
              <a:rPr lang="en-US" sz="2000" dirty="0">
                <a:solidFill>
                  <a:schemeClr val="tx2"/>
                </a:solidFill>
                <a:latin typeface="Avenir Next" panose="020B0503020202020204" pitchFamily="34" charset="0"/>
              </a:rPr>
              <a:t>Main language for current AI generation</a:t>
            </a:r>
          </a:p>
        </p:txBody>
      </p:sp>
    </p:spTree>
    <p:extLst>
      <p:ext uri="{BB962C8B-B14F-4D97-AF65-F5344CB8AC3E}">
        <p14:creationId xmlns:p14="http://schemas.microsoft.com/office/powerpoint/2010/main" val="385849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eer Opportunity in Python">
            <a:extLst>
              <a:ext uri="{FF2B5EF4-FFF2-40B4-BE49-F238E27FC236}">
                <a16:creationId xmlns:a16="http://schemas.microsoft.com/office/drawing/2014/main" id="{0A552A2B-B898-FDA1-9317-E1D122E85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219" y="761036"/>
            <a:ext cx="8437562" cy="561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643905"/>
      </p:ext>
    </p:extLst>
  </p:cSld>
  <p:clrMapOvr>
    <a:masterClrMapping/>
  </p:clrMapOvr>
</p:sld>
</file>

<file path=ppt/theme/theme1.xml><?xml version="1.0" encoding="utf-8"?>
<a:theme xmlns:a="http://schemas.openxmlformats.org/drawingml/2006/main" name="Office Theme">
  <a:themeElements>
    <a:clrScheme name="Custom 2">
      <a:dk1>
        <a:srgbClr val="9F352F"/>
      </a:dk1>
      <a:lt1>
        <a:srgbClr val="FFFFFF"/>
      </a:lt1>
      <a:dk2>
        <a:srgbClr val="282828"/>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15055</TotalTime>
  <Words>1439</Words>
  <Application>Microsoft Macintosh PowerPoint</Application>
  <PresentationFormat>Widescreen</PresentationFormat>
  <Paragraphs>138</Paragraphs>
  <Slides>41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Avenir Next</vt:lpstr>
      <vt:lpstr>Avenir Next Medium</vt:lpstr>
      <vt:lpstr>Calibri</vt:lpstr>
      <vt:lpstr>Franklin Gothic Book</vt:lpstr>
      <vt:lpstr>Franklin Gothic Medium</vt:lpstr>
      <vt:lpstr>Futura</vt:lpstr>
      <vt:lpstr>sohne</vt:lpstr>
      <vt:lpstr>SourceSansProRegular</vt:lpstr>
      <vt:lpstr>Office Theme</vt:lpstr>
      <vt:lpstr>CIS 1902: Python</vt:lpstr>
      <vt:lpstr>Who Are You?</vt:lpstr>
      <vt:lpstr>Why Take this Course?</vt:lpstr>
      <vt:lpstr>Can be Used for Anything.</vt:lpstr>
      <vt:lpstr>Easy to Use &amp; Learn</vt:lpstr>
      <vt:lpstr>Rich Ecosystem</vt:lpstr>
      <vt:lpstr>PowerPoint Presentation</vt:lpstr>
      <vt:lpstr>Career / Research Opportunity</vt:lpstr>
      <vt:lpstr>PowerPoint Presentation</vt:lpstr>
      <vt:lpstr>PowerPoint Presentation</vt:lpstr>
      <vt:lpstr>Why Take This Class?</vt:lpstr>
      <vt:lpstr>Why Not?</vt:lpstr>
      <vt:lpstr>What about ChatGPT? </vt:lpstr>
      <vt:lpstr>Prerequisites?</vt:lpstr>
      <vt:lpstr>Course Overview</vt:lpstr>
      <vt:lpstr>TAs</vt:lpstr>
      <vt:lpstr>Logistics</vt:lpstr>
      <vt:lpstr>Example Assignments</vt:lpstr>
      <vt:lpstr>Help Outside Class</vt:lpstr>
      <vt:lpstr>Rules</vt:lpstr>
      <vt:lpstr>About Me (Fun)</vt:lpstr>
      <vt:lpstr>About Me (Professionally)</vt:lpstr>
      <vt:lpstr>Python</vt:lpstr>
      <vt:lpstr>What is Python? </vt:lpstr>
      <vt:lpstr>What is Python? </vt:lpstr>
      <vt:lpstr>What is Python? </vt:lpstr>
      <vt:lpstr>What is Python? </vt:lpstr>
      <vt:lpstr>What is Python? </vt:lpstr>
      <vt:lpstr>What is Python? </vt:lpstr>
      <vt:lpstr>What is Python? </vt:lpstr>
      <vt:lpstr>What is Python? </vt:lpstr>
      <vt:lpstr>What is Python? </vt:lpstr>
      <vt:lpstr>Philosophy of Python</vt:lpstr>
      <vt:lpstr>Fun Facts?</vt:lpstr>
      <vt:lpstr>Python is Older than Java</vt:lpstr>
      <vt:lpstr>Python &gt; French</vt:lpstr>
      <vt:lpstr>Why is it Called Python?</vt:lpstr>
      <vt:lpstr>PowerPoint Presentation</vt:lpstr>
      <vt:lpstr>History of Python</vt:lpstr>
      <vt:lpstr>Why does Python live on Land?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1902: Python</dc:title>
  <dc:creator>Chandak, Tanay M</dc:creator>
  <cp:lastModifiedBy>Chandak, Tanay M</cp:lastModifiedBy>
  <cp:revision>4</cp:revision>
  <dcterms:created xsi:type="dcterms:W3CDTF">2024-01-09T17:22:00Z</dcterms:created>
  <dcterms:modified xsi:type="dcterms:W3CDTF">2024-01-23T21:44:43Z</dcterms:modified>
</cp:coreProperties>
</file>